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handoutMasterIdLst>
    <p:handoutMasterId r:id="rId54"/>
  </p:handoutMasterIdLst>
  <p:sldIdLst>
    <p:sldId id="256" r:id="rId2"/>
    <p:sldId id="283" r:id="rId3"/>
    <p:sldId id="284" r:id="rId4"/>
    <p:sldId id="286" r:id="rId5"/>
    <p:sldId id="303" r:id="rId6"/>
    <p:sldId id="309" r:id="rId7"/>
    <p:sldId id="310" r:id="rId8"/>
    <p:sldId id="311" r:id="rId9"/>
    <p:sldId id="312" r:id="rId10"/>
    <p:sldId id="305" r:id="rId11"/>
    <p:sldId id="308" r:id="rId12"/>
    <p:sldId id="287" r:id="rId13"/>
    <p:sldId id="288" r:id="rId14"/>
    <p:sldId id="320" r:id="rId15"/>
    <p:sldId id="332" r:id="rId16"/>
    <p:sldId id="334" r:id="rId17"/>
    <p:sldId id="291" r:id="rId18"/>
    <p:sldId id="304" r:id="rId19"/>
    <p:sldId id="300" r:id="rId20"/>
    <p:sldId id="301" r:id="rId21"/>
    <p:sldId id="302" r:id="rId22"/>
    <p:sldId id="257" r:id="rId23"/>
    <p:sldId id="313" r:id="rId24"/>
    <p:sldId id="315" r:id="rId25"/>
    <p:sldId id="316" r:id="rId26"/>
    <p:sldId id="317" r:id="rId27"/>
    <p:sldId id="318" r:id="rId28"/>
    <p:sldId id="319" r:id="rId29"/>
    <p:sldId id="322" r:id="rId30"/>
    <p:sldId id="323" r:id="rId31"/>
    <p:sldId id="324" r:id="rId32"/>
    <p:sldId id="326" r:id="rId33"/>
    <p:sldId id="327" r:id="rId34"/>
    <p:sldId id="325" r:id="rId35"/>
    <p:sldId id="328" r:id="rId36"/>
    <p:sldId id="321" r:id="rId37"/>
    <p:sldId id="314" r:id="rId38"/>
    <p:sldId id="258" r:id="rId39"/>
    <p:sldId id="259" r:id="rId40"/>
    <p:sldId id="263" r:id="rId41"/>
    <p:sldId id="264" r:id="rId42"/>
    <p:sldId id="269" r:id="rId43"/>
    <p:sldId id="270" r:id="rId44"/>
    <p:sldId id="271" r:id="rId45"/>
    <p:sldId id="272" r:id="rId46"/>
    <p:sldId id="275" r:id="rId47"/>
    <p:sldId id="276" r:id="rId48"/>
    <p:sldId id="333" r:id="rId49"/>
    <p:sldId id="294" r:id="rId50"/>
    <p:sldId id="299" r:id="rId51"/>
    <p:sldId id="298" r:id="rId5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D37"/>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759" autoAdjust="0"/>
  </p:normalViewPr>
  <p:slideViewPr>
    <p:cSldViewPr>
      <p:cViewPr varScale="1">
        <p:scale>
          <a:sx n="62" d="100"/>
          <a:sy n="62" d="100"/>
        </p:scale>
        <p:origin x="-84" y="-2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789CDEC8-6FDA-47DA-BABC-965E2C19DF2B}" type="datetimeFigureOut">
              <a:rPr lang="en-US" smtClean="0"/>
              <a:t>5/2/2013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0E85C8E-E4CF-483E-89BB-2967947F06DD}" type="slidenum">
              <a:rPr lang="en-US" smtClean="0"/>
              <a:t>‹#›</a:t>
            </a:fld>
            <a:endParaRPr lang="en-US"/>
          </a:p>
        </p:txBody>
      </p:sp>
    </p:spTree>
    <p:extLst>
      <p:ext uri="{BB962C8B-B14F-4D97-AF65-F5344CB8AC3E}">
        <p14:creationId xmlns:p14="http://schemas.microsoft.com/office/powerpoint/2010/main" val="39417289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A1E2373-8B97-6141-8602-115B7155034A}" type="datetimeFigureOut">
              <a:rPr lang="en-US" smtClean="0"/>
              <a:pPr/>
              <a:t>5/2/2013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9CCFF14-35A7-F745-BF04-0606168218D5}" type="slidenum">
              <a:rPr lang="en-US" smtClean="0"/>
              <a:pPr/>
              <a:t>‹#›</a:t>
            </a:fld>
            <a:endParaRPr lang="en-US"/>
          </a:p>
        </p:txBody>
      </p:sp>
    </p:spTree>
    <p:extLst>
      <p:ext uri="{BB962C8B-B14F-4D97-AF65-F5344CB8AC3E}">
        <p14:creationId xmlns:p14="http://schemas.microsoft.com/office/powerpoint/2010/main" val="211579982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have crossed out information that I feel is unnecessary for this presentation. </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2</a:t>
            </a:fld>
            <a:endParaRPr lang="en-US"/>
          </a:p>
        </p:txBody>
      </p:sp>
    </p:spTree>
    <p:extLst>
      <p:ext uri="{BB962C8B-B14F-4D97-AF65-F5344CB8AC3E}">
        <p14:creationId xmlns:p14="http://schemas.microsoft.com/office/powerpoint/2010/main" val="896529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 III objectives met, done.</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37</a:t>
            </a:fld>
            <a:endParaRPr lang="en-US"/>
          </a:p>
        </p:txBody>
      </p:sp>
    </p:spTree>
    <p:extLst>
      <p:ext uri="{BB962C8B-B14F-4D97-AF65-F5344CB8AC3E}">
        <p14:creationId xmlns:p14="http://schemas.microsoft.com/office/powerpoint/2010/main" val="3187664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Lettering on top </a:t>
            </a:r>
            <a:r>
              <a:rPr lang="en-US" dirty="0" err="1" smtClean="0"/>
              <a:t>doesn</a:t>
            </a:r>
            <a:r>
              <a:rPr lang="fr-FR" dirty="0" smtClean="0"/>
              <a:t>’</a:t>
            </a:r>
            <a:r>
              <a:rPr lang="en-US" dirty="0" smtClean="0"/>
              <a:t>t follow the rest of the </a:t>
            </a:r>
            <a:r>
              <a:rPr lang="en-US" dirty="0" err="1" smtClean="0"/>
              <a:t>powerpoint</a:t>
            </a:r>
            <a:r>
              <a:rPr lang="en-US" dirty="0" smtClean="0"/>
              <a:t>,</a:t>
            </a:r>
            <a:r>
              <a:rPr lang="en-US" baseline="0" dirty="0" smtClean="0"/>
              <a:t> if we can change it to match the rest that would be nice. Same applies to all of the other slides with pictures of terminal GUI.</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38</a:t>
            </a:fld>
            <a:endParaRPr lang="en-US"/>
          </a:p>
        </p:txBody>
      </p:sp>
    </p:spTree>
    <p:extLst>
      <p:ext uri="{BB962C8B-B14F-4D97-AF65-F5344CB8AC3E}">
        <p14:creationId xmlns:p14="http://schemas.microsoft.com/office/powerpoint/2010/main" val="1988000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Bullet points don’t match the rest, maybe we can change to black throughout as it is in the rest of the PPT</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49</a:t>
            </a:fld>
            <a:endParaRPr lang="en-US"/>
          </a:p>
        </p:txBody>
      </p:sp>
    </p:spTree>
    <p:extLst>
      <p:ext uri="{BB962C8B-B14F-4D97-AF65-F5344CB8AC3E}">
        <p14:creationId xmlns:p14="http://schemas.microsoft.com/office/powerpoint/2010/main" val="3577758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Changed bulleting as it was an eye  sore.</a:t>
            </a:r>
            <a:r>
              <a:rPr lang="en-US" baseline="0" dirty="0" smtClean="0"/>
              <a:t> We should meet in the morning to try to smooth out as much as possible. Let me know if you have questions Peter.</a:t>
            </a:r>
          </a:p>
          <a:p>
            <a:endParaRPr lang="en-US" baseline="0" dirty="0" smtClean="0"/>
          </a:p>
          <a:p>
            <a:r>
              <a:rPr lang="en-US" baseline="0" smtClean="0"/>
              <a:t>-Virgilio</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51</a:t>
            </a:fld>
            <a:endParaRPr lang="en-US"/>
          </a:p>
        </p:txBody>
      </p:sp>
    </p:spTree>
    <p:extLst>
      <p:ext uri="{BB962C8B-B14F-4D97-AF65-F5344CB8AC3E}">
        <p14:creationId xmlns:p14="http://schemas.microsoft.com/office/powerpoint/2010/main" val="1512760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Added parenthesis</a:t>
            </a:r>
            <a:r>
              <a:rPr lang="en-US" baseline="0" dirty="0" smtClean="0"/>
              <a:t> for status of each requirement.</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3</a:t>
            </a:fld>
            <a:endParaRPr lang="en-US"/>
          </a:p>
        </p:txBody>
      </p:sp>
    </p:spTree>
    <p:extLst>
      <p:ext uri="{BB962C8B-B14F-4D97-AF65-F5344CB8AC3E}">
        <p14:creationId xmlns:p14="http://schemas.microsoft.com/office/powerpoint/2010/main" val="1960443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Formatted differently</a:t>
            </a:r>
            <a:r>
              <a:rPr lang="en-US" baseline="0" dirty="0" smtClean="0"/>
              <a:t> for better readability.</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5</a:t>
            </a:fld>
            <a:endParaRPr lang="en-US"/>
          </a:p>
        </p:txBody>
      </p:sp>
    </p:spTree>
    <p:extLst>
      <p:ext uri="{BB962C8B-B14F-4D97-AF65-F5344CB8AC3E}">
        <p14:creationId xmlns:p14="http://schemas.microsoft.com/office/powerpoint/2010/main" val="411144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Formatting once again, for</a:t>
            </a:r>
            <a:r>
              <a:rPr lang="en-US" baseline="0" dirty="0" smtClean="0"/>
              <a:t> better readability.</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8</a:t>
            </a:fld>
            <a:endParaRPr lang="en-US"/>
          </a:p>
        </p:txBody>
      </p:sp>
    </p:spTree>
    <p:extLst>
      <p:ext uri="{BB962C8B-B14F-4D97-AF65-F5344CB8AC3E}">
        <p14:creationId xmlns:p14="http://schemas.microsoft.com/office/powerpoint/2010/main" val="3534628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Changed formatting</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10</a:t>
            </a:fld>
            <a:endParaRPr lang="en-US"/>
          </a:p>
        </p:txBody>
      </p:sp>
    </p:spTree>
    <p:extLst>
      <p:ext uri="{BB962C8B-B14F-4D97-AF65-F5344CB8AC3E}">
        <p14:creationId xmlns:p14="http://schemas.microsoft.com/office/powerpoint/2010/main" val="2013845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Bullet</a:t>
            </a:r>
            <a:r>
              <a:rPr lang="en-US" baseline="0" dirty="0" smtClean="0"/>
              <a:t> points are not very pleasing to the eyes so I separated them</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11</a:t>
            </a:fld>
            <a:endParaRPr lang="en-US"/>
          </a:p>
        </p:txBody>
      </p:sp>
    </p:spTree>
    <p:extLst>
      <p:ext uri="{BB962C8B-B14F-4D97-AF65-F5344CB8AC3E}">
        <p14:creationId xmlns:p14="http://schemas.microsoft.com/office/powerpoint/2010/main" val="2268533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Closed gap</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18</a:t>
            </a:fld>
            <a:endParaRPr lang="en-US"/>
          </a:p>
        </p:txBody>
      </p:sp>
    </p:spTree>
    <p:extLst>
      <p:ext uri="{BB962C8B-B14F-4D97-AF65-F5344CB8AC3E}">
        <p14:creationId xmlns:p14="http://schemas.microsoft.com/office/powerpoint/2010/main" val="3295685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Bulletpoint</a:t>
            </a:r>
            <a:r>
              <a:rPr lang="en-US" dirty="0" smtClean="0"/>
              <a:t> changes</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19</a:t>
            </a:fld>
            <a:endParaRPr lang="en-US"/>
          </a:p>
        </p:txBody>
      </p:sp>
    </p:spTree>
    <p:extLst>
      <p:ext uri="{BB962C8B-B14F-4D97-AF65-F5344CB8AC3E}">
        <p14:creationId xmlns:p14="http://schemas.microsoft.com/office/powerpoint/2010/main" val="1238604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Bullet</a:t>
            </a:r>
            <a:r>
              <a:rPr lang="en-US" baseline="0" dirty="0" smtClean="0"/>
              <a:t> point changes</a:t>
            </a:r>
            <a:endParaRPr lang="en-US" dirty="0"/>
          </a:p>
        </p:txBody>
      </p:sp>
      <p:sp>
        <p:nvSpPr>
          <p:cNvPr id="4" name="Slide Number Placeholder 3"/>
          <p:cNvSpPr>
            <a:spLocks noGrp="1"/>
          </p:cNvSpPr>
          <p:nvPr>
            <p:ph type="sldNum" sz="quarter" idx="10"/>
          </p:nvPr>
        </p:nvSpPr>
        <p:spPr/>
        <p:txBody>
          <a:bodyPr/>
          <a:lstStyle/>
          <a:p>
            <a:fld id="{29CCFF14-35A7-F745-BF04-0606168218D5}" type="slidenum">
              <a:rPr lang="en-US" smtClean="0"/>
              <a:pPr/>
              <a:t>20</a:t>
            </a:fld>
            <a:endParaRPr lang="en-US"/>
          </a:p>
        </p:txBody>
      </p:sp>
    </p:spTree>
    <p:extLst>
      <p:ext uri="{BB962C8B-B14F-4D97-AF65-F5344CB8AC3E}">
        <p14:creationId xmlns:p14="http://schemas.microsoft.com/office/powerpoint/2010/main" val="1246313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5/2/2013</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877A6-7C11-40A0-AE2E-E57691CC75B6}" type="datetimeFigureOut">
              <a:rPr lang="en-US" smtClean="0"/>
              <a:pPr/>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B6877A6-7C11-40A0-AE2E-E57691CC75B6}" type="datetimeFigureOut">
              <a:rPr lang="en-US" smtClean="0"/>
              <a:pPr/>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997C-AC8C-4C37-B954-F9A7695AC9A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B6877A6-7C11-40A0-AE2E-E57691CC75B6}" type="datetimeFigureOut">
              <a:rPr lang="en-US" smtClean="0"/>
              <a:pPr/>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B6877A6-7C11-40A0-AE2E-E57691CC75B6}" type="datetimeFigureOut">
              <a:rPr lang="en-US" smtClean="0"/>
              <a:pPr/>
              <a:t>5/2/2013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B6877A6-7C11-40A0-AE2E-E57691CC75B6}" type="datetimeFigureOut">
              <a:rPr lang="en-US" smtClean="0"/>
              <a:pPr/>
              <a:t>5/2/2013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6877A6-7C11-40A0-AE2E-E57691CC75B6}" type="datetimeFigureOut">
              <a:rPr lang="en-US" smtClean="0"/>
              <a:pPr/>
              <a:t>5/2/2013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04997C-AC8C-4C37-B954-F9A7695AC9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6877A6-7C11-40A0-AE2E-E57691CC75B6}" type="datetimeFigureOut">
              <a:rPr lang="en-US" smtClean="0"/>
              <a:pPr/>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997C-AC8C-4C37-B954-F9A7695AC9A7}"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9B6877A6-7C11-40A0-AE2E-E57691CC75B6}" type="datetimeFigureOut">
              <a:rPr lang="en-US" smtClean="0"/>
              <a:pPr/>
              <a:t>5/2/2013</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F704997C-AC8C-4C37-B954-F9A7695AC9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9B6877A6-7C11-40A0-AE2E-E57691CC75B6}" type="datetimeFigureOut">
              <a:rPr lang="en-US" smtClean="0"/>
              <a:pPr/>
              <a:t>5/2/2013</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F704997C-AC8C-4C37-B954-F9A7695AC9A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Human Tracking and Location:</a:t>
            </a:r>
            <a:br>
              <a:rPr lang="en-US" dirty="0" smtClean="0"/>
            </a:br>
            <a:r>
              <a:rPr lang="en-US" dirty="0" smtClean="0"/>
              <a:t>Progress and Status Report</a:t>
            </a:r>
            <a:endParaRPr lang="en-US" dirty="0"/>
          </a:p>
        </p:txBody>
      </p:sp>
      <p:sp>
        <p:nvSpPr>
          <p:cNvPr id="3" name="Subtitle 2"/>
          <p:cNvSpPr>
            <a:spLocks noGrp="1"/>
          </p:cNvSpPr>
          <p:nvPr>
            <p:ph type="subTitle" idx="1"/>
          </p:nvPr>
        </p:nvSpPr>
        <p:spPr/>
        <p:txBody>
          <a:bodyPr/>
          <a:lstStyle/>
          <a:p>
            <a:r>
              <a:rPr lang="en-US" dirty="0" err="1" smtClean="0"/>
              <a:t>Virgilio</a:t>
            </a:r>
            <a:r>
              <a:rPr lang="en-US" dirty="0" smtClean="0"/>
              <a:t> Castillo</a:t>
            </a:r>
          </a:p>
          <a:p>
            <a:r>
              <a:rPr lang="en-US" dirty="0" smtClean="0"/>
              <a:t>Peter Hettwer</a:t>
            </a:r>
          </a:p>
          <a:p>
            <a:r>
              <a:rPr lang="en-US" dirty="0" smtClean="0"/>
              <a:t>Adam Koski </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Tag Interactions</a:t>
            </a:r>
            <a:endParaRPr lang="en-US" dirty="0"/>
          </a:p>
        </p:txBody>
      </p:sp>
      <p:sp>
        <p:nvSpPr>
          <p:cNvPr id="3" name="TextBox 2"/>
          <p:cNvSpPr txBox="1"/>
          <p:nvPr/>
        </p:nvSpPr>
        <p:spPr>
          <a:xfrm>
            <a:off x="304800" y="1676400"/>
            <a:ext cx="8534400" cy="4801314"/>
          </a:xfrm>
          <a:prstGeom prst="rect">
            <a:avLst/>
          </a:prstGeom>
          <a:noFill/>
        </p:spPr>
        <p:txBody>
          <a:bodyPr wrap="square" rtlCol="0">
            <a:spAutoFit/>
          </a:bodyPr>
          <a:lstStyle/>
          <a:p>
            <a:pPr marL="285750" indent="-285750">
              <a:buFont typeface="Arial"/>
              <a:buChar char="•"/>
            </a:pPr>
            <a:r>
              <a:rPr lang="en-US" dirty="0" smtClean="0"/>
              <a:t>If a patient tag is not scanned for x scan cycles (will be determined once scan intervals, set based on customer parameters) alarm flag will trigger</a:t>
            </a:r>
          </a:p>
          <a:p>
            <a:pPr marL="285750" indent="-285750">
              <a:buFont typeface="Arial"/>
              <a:buChar char="•"/>
            </a:pPr>
            <a:endParaRPr lang="en-US" dirty="0" smtClean="0"/>
          </a:p>
          <a:p>
            <a:pPr marL="285750" indent="-285750">
              <a:buFont typeface="Arial"/>
              <a:buChar char="•"/>
            </a:pPr>
            <a:r>
              <a:rPr lang="en-US" dirty="0" smtClean="0"/>
              <a:t>If patient and guardian tags previously read and both leave within y scan cycles (determined upon setting of scan intervals, set based on customer parameters) alarm flag will not trigger</a:t>
            </a:r>
          </a:p>
          <a:p>
            <a:pPr marL="285750" indent="-285750">
              <a:buFont typeface="Arial"/>
              <a:buChar char="•"/>
            </a:pPr>
            <a:endParaRPr lang="en-US" dirty="0" smtClean="0"/>
          </a:p>
          <a:p>
            <a:pPr marL="285750" indent="-285750">
              <a:buFont typeface="Arial"/>
              <a:buChar char="•"/>
            </a:pPr>
            <a:r>
              <a:rPr lang="en-US" dirty="0" smtClean="0"/>
              <a:t>If guardian tag alone not scanned, no alarm sent</a:t>
            </a:r>
          </a:p>
          <a:p>
            <a:pPr marL="285750" indent="-285750">
              <a:buFont typeface="Arial"/>
              <a:buChar char="•"/>
            </a:pPr>
            <a:endParaRPr lang="en-US" dirty="0" smtClean="0"/>
          </a:p>
          <a:p>
            <a:pPr marL="285750" indent="-285750">
              <a:buFont typeface="Arial"/>
              <a:buChar char="•"/>
            </a:pPr>
            <a:r>
              <a:rPr lang="en-US" dirty="0" smtClean="0"/>
              <a:t>For Production model:</a:t>
            </a:r>
          </a:p>
          <a:p>
            <a:pPr marL="742950" lvl="1" indent="-285750">
              <a:buFontTx/>
              <a:buChar char="-"/>
            </a:pPr>
            <a:r>
              <a:rPr lang="en-US" dirty="0" smtClean="0"/>
              <a:t>If </a:t>
            </a:r>
            <a:r>
              <a:rPr lang="en-US" dirty="0"/>
              <a:t>tag is cut, function will cease and alarm will sound after x scan </a:t>
            </a:r>
            <a:r>
              <a:rPr lang="en-US" dirty="0" smtClean="0"/>
              <a:t>cycle.</a:t>
            </a:r>
          </a:p>
          <a:p>
            <a:pPr marL="742950" lvl="1" indent="-285750">
              <a:buFontTx/>
              <a:buChar char="-"/>
            </a:pPr>
            <a:r>
              <a:rPr lang="en-US" dirty="0" smtClean="0"/>
              <a:t>Passive </a:t>
            </a:r>
            <a:r>
              <a:rPr lang="en-US" dirty="0"/>
              <a:t>tag implementation: antenna incorporated into band, short range: 	  	    can cover doors for movement </a:t>
            </a:r>
            <a:r>
              <a:rPr lang="en-US" dirty="0" smtClean="0"/>
              <a:t>tracking</a:t>
            </a:r>
          </a:p>
          <a:p>
            <a:pPr marL="742950" lvl="1" indent="-285750">
              <a:buFontTx/>
              <a:buChar char="-"/>
            </a:pPr>
            <a:r>
              <a:rPr lang="en-US" dirty="0"/>
              <a:t>Active tag implementation: power for transmitter sent through band from    	   battery, long range: can constantly scan an entire room.</a:t>
            </a:r>
          </a:p>
          <a:p>
            <a:pPr marL="742950" lvl="1" indent="-285750">
              <a:buFontTx/>
              <a:buChar char="-"/>
            </a:pPr>
            <a:endParaRPr lang="en-US" dirty="0" smtClean="0"/>
          </a:p>
          <a:p>
            <a:r>
              <a:rPr lang="en-US" dirty="0"/>
              <a:t>		</a:t>
            </a:r>
            <a:endParaRPr 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Methods: Reduction of False Alarms</a:t>
            </a:r>
            <a:endParaRPr lang="en-US" dirty="0"/>
          </a:p>
        </p:txBody>
      </p:sp>
      <p:sp>
        <p:nvSpPr>
          <p:cNvPr id="3" name="TextBox 2"/>
          <p:cNvSpPr txBox="1"/>
          <p:nvPr/>
        </p:nvSpPr>
        <p:spPr>
          <a:xfrm>
            <a:off x="304800" y="1676400"/>
            <a:ext cx="8534400" cy="3970318"/>
          </a:xfrm>
          <a:prstGeom prst="rect">
            <a:avLst/>
          </a:prstGeom>
          <a:noFill/>
        </p:spPr>
        <p:txBody>
          <a:bodyPr wrap="square" rtlCol="0">
            <a:spAutoFit/>
          </a:bodyPr>
          <a:lstStyle/>
          <a:p>
            <a:pPr marL="285750" indent="-285750">
              <a:buFont typeface="Arial"/>
              <a:buChar char="•"/>
            </a:pPr>
            <a:r>
              <a:rPr lang="en-US" dirty="0" smtClean="0"/>
              <a:t>Alarm triggering critical to maintain security of those being watched.</a:t>
            </a:r>
          </a:p>
          <a:p>
            <a:pPr marL="285750" indent="-285750">
              <a:buFont typeface="Arial"/>
              <a:buChar char="•"/>
            </a:pPr>
            <a:endParaRPr lang="en-US" dirty="0" smtClean="0"/>
          </a:p>
          <a:p>
            <a:pPr marL="285750" indent="-285750">
              <a:buFont typeface="Arial"/>
              <a:buChar char="•"/>
            </a:pPr>
            <a:r>
              <a:rPr lang="en-US" dirty="0" smtClean="0"/>
              <a:t>False alarms cause caregivers to take future alarms less seriously which can compromise the integrity of the system.</a:t>
            </a:r>
          </a:p>
          <a:p>
            <a:pPr marL="285750" indent="-285750">
              <a:buFont typeface="Arial"/>
              <a:buChar char="•"/>
            </a:pPr>
            <a:endParaRPr lang="en-US" dirty="0" smtClean="0"/>
          </a:p>
          <a:p>
            <a:pPr marL="285750" indent="-285750">
              <a:buFont typeface="Arial"/>
              <a:buChar char="•"/>
            </a:pPr>
            <a:r>
              <a:rPr lang="en-US" dirty="0" smtClean="0"/>
              <a:t>On the other hand, not triggering an alarm in a timely fashion has worse consequences in that no warning is generated</a:t>
            </a:r>
          </a:p>
          <a:p>
            <a:pPr marL="285750" indent="-285750">
              <a:buFont typeface="Arial"/>
              <a:buChar char="•"/>
            </a:pPr>
            <a:endParaRPr lang="en-US" dirty="0" smtClean="0"/>
          </a:p>
          <a:p>
            <a:pPr marL="285750" indent="-285750">
              <a:buFont typeface="Arial"/>
              <a:buChar char="•"/>
            </a:pPr>
            <a:r>
              <a:rPr lang="en-US" dirty="0" smtClean="0"/>
              <a:t>To balance, a system must be created within the monitoring system to act on the side of caution while still minimizing false alarms when possible</a:t>
            </a:r>
          </a:p>
          <a:p>
            <a:pPr marL="285750" indent="-285750">
              <a:buFont typeface="Arial"/>
              <a:buChar char="•"/>
            </a:pPr>
            <a:endParaRPr lang="en-US" dirty="0" smtClean="0"/>
          </a:p>
          <a:p>
            <a:pPr marL="285750" indent="-285750">
              <a:buFont typeface="Arial"/>
              <a:buChar char="•"/>
            </a:pPr>
            <a:r>
              <a:rPr lang="en-US" dirty="0" smtClean="0"/>
              <a:t>To do this, will implement a counting structure for each patient to trigger an alarm only after so many attempts failing to read band under certain conditions (mentioned previously)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Overview: Hardware</a:t>
            </a:r>
            <a:endParaRPr lang="en-US" dirty="0"/>
          </a:p>
        </p:txBody>
      </p:sp>
      <p:sp>
        <p:nvSpPr>
          <p:cNvPr id="47" name="Text Placeholder 2"/>
          <p:cNvSpPr txBox="1">
            <a:spLocks/>
          </p:cNvSpPr>
          <p:nvPr/>
        </p:nvSpPr>
        <p:spPr>
          <a:xfrm>
            <a:off x="304800" y="1752600"/>
            <a:ext cx="8458200" cy="4876800"/>
          </a:xfrm>
          <a:prstGeom prst="rect">
            <a:avLst/>
          </a:prstGeom>
        </p:spPr>
        <p:txBody>
          <a:bodyPr vert="horz" lIns="54864" tIns="91440" rtlCol="0">
            <a:normAutofit fontScale="85000" lnSpcReduction="10000"/>
          </a:bodyPr>
          <a:lstStyle/>
          <a:p>
            <a:pPr marL="576072" marR="0" lvl="0" indent="-457200" algn="l" defTabSz="914400" rtl="0" eaLnBrk="1" fontAlgn="auto" latinLnBrk="0" hangingPunct="1">
              <a:lnSpc>
                <a:spcPct val="100000"/>
              </a:lnSpc>
              <a:spcBef>
                <a:spcPts val="0"/>
              </a:spcBef>
              <a:spcAft>
                <a:spcPts val="0"/>
              </a:spcAft>
              <a:buClr>
                <a:schemeClr val="accent1"/>
              </a:buClr>
              <a:buSzPct val="80000"/>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 main component of the production model hinges around a long range RFID reader and associated tags.</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For the purpose of this proof of concept design, a shorter range, already acquired RFID engine and tags will be used. </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An engine and associated tags that could be utilized in production are the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Wavetrend</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L-RX202 family of devices.</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Additional hardware includes:</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 Linux based server to house and host the system’s database and main terminal.</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 variety of smart-phones utilizing both Android and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iOS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operating systems.</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Overview: Software</a:t>
            </a:r>
            <a:endParaRPr lang="en-US" dirty="0"/>
          </a:p>
        </p:txBody>
      </p:sp>
      <p:sp>
        <p:nvSpPr>
          <p:cNvPr id="3" name="Text Placeholder 2"/>
          <p:cNvSpPr txBox="1">
            <a:spLocks/>
          </p:cNvSpPr>
          <p:nvPr/>
        </p:nvSpPr>
        <p:spPr>
          <a:xfrm>
            <a:off x="228600" y="1600200"/>
            <a:ext cx="8610600" cy="5029200"/>
          </a:xfrm>
          <a:prstGeom prst="rect">
            <a:avLst/>
          </a:prstGeom>
        </p:spPr>
        <p:txBody>
          <a:bodyPr vert="horz" lIns="54864" tIns="91440" rtlCol="0">
            <a:normAutofit fontScale="62500" lnSpcReduction="20000"/>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 vast majority of out project concerns itself with the software implementation and linking of various commercially available hardware components.</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Visible software components include: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Easy to use and intuitive computer based user interface to allow authorized caregivers the ability to update and monitor the system’s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Easy to use and intuitive smartphone mobile user interface to allow caregivers and administrators alike the ability to monitor, modify, and receive important notifications on the go.</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Easy to use and intuitive smartphone mobile user interface for guardians or select other individuals to receive notifications about those they care about most.</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Additional software components include: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Php</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api</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commands to link the various user interfaces to the system’s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Back-end code to link user interface icons and windows to the hardware,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php</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scripts, and the database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ability to automatically send and receive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ascii</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text based, commands and data from the RFID hardware, implemented over the RFID</a:t>
            </a:r>
            <a:r>
              <a:rPr kumimoji="0" lang="en-US" sz="2800" b="0" i="0" u="none" strike="noStrike" kern="1200" cap="none" spc="0" normalizeH="0" noProof="0" dirty="0" smtClean="0">
                <a:ln>
                  <a:noFill/>
                </a:ln>
                <a:solidFill>
                  <a:schemeClr val="tx1"/>
                </a:solidFill>
                <a:effectLst/>
                <a:uLnTx/>
                <a:uFillTx/>
                <a:latin typeface="+mn-lt"/>
                <a:ea typeface="+mn-ea"/>
                <a:cs typeface="+mn-cs"/>
              </a:rPr>
              <a:t> reader’s Ethernet bus via a </a:t>
            </a:r>
            <a:r>
              <a:rPr kumimoji="0" lang="en-US" sz="2800" b="0" i="0" u="none" strike="noStrike" kern="1200" cap="none" spc="0" normalizeH="0" noProof="0" dirty="0" err="1" smtClean="0">
                <a:ln>
                  <a:noFill/>
                </a:ln>
                <a:solidFill>
                  <a:schemeClr val="tx1"/>
                </a:solidFill>
                <a:effectLst/>
                <a:uLnTx/>
                <a:uFillTx/>
                <a:latin typeface="+mn-lt"/>
                <a:ea typeface="+mn-ea"/>
                <a:cs typeface="+mn-cs"/>
              </a:rPr>
              <a:t>linux</a:t>
            </a:r>
            <a:r>
              <a:rPr kumimoji="0" lang="en-US" sz="2800" b="0" i="0" u="none" strike="noStrike" kern="1200" cap="none" spc="0" normalizeH="0" noProof="0" dirty="0" smtClean="0">
                <a:ln>
                  <a:noFill/>
                </a:ln>
                <a:solidFill>
                  <a:schemeClr val="tx1"/>
                </a:solidFill>
                <a:effectLst/>
                <a:uLnTx/>
                <a:uFillTx/>
                <a:latin typeface="+mn-lt"/>
                <a:ea typeface="+mn-ea"/>
                <a:cs typeface="+mn-cs"/>
              </a:rPr>
              <a:t> command script.</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Overview: Software</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1599044"/>
            <a:ext cx="5583433" cy="5106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64533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Terminal Flow Chart</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33574"/>
            <a:ext cx="8229600" cy="324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56545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Phone Flow Chart</a:t>
            </a:r>
            <a:endParaRPr lang="en-US" dirty="0"/>
          </a:p>
        </p:txBody>
      </p:sp>
      <p:pic>
        <p:nvPicPr>
          <p:cNvPr id="4" name="Picture 3" descr="Screen Shot 2013-05-01 at 10.38.30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676400"/>
            <a:ext cx="7391400" cy="5062732"/>
          </a:xfrm>
          <a:prstGeom prst="rect">
            <a:avLst/>
          </a:prstGeom>
        </p:spPr>
      </p:pic>
    </p:spTree>
    <p:extLst>
      <p:ext uri="{BB962C8B-B14F-4D97-AF65-F5344CB8AC3E}">
        <p14:creationId xmlns:p14="http://schemas.microsoft.com/office/powerpoint/2010/main" val="27009751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Proof of Concept Design</a:t>
            </a:r>
            <a:endParaRPr lang="en-US" dirty="0"/>
          </a:p>
        </p:txBody>
      </p:sp>
      <p:sp>
        <p:nvSpPr>
          <p:cNvPr id="3" name="TextBox 2"/>
          <p:cNvSpPr txBox="1"/>
          <p:nvPr/>
        </p:nvSpPr>
        <p:spPr>
          <a:xfrm>
            <a:off x="381000" y="1752600"/>
            <a:ext cx="8382000" cy="3416320"/>
          </a:xfrm>
          <a:prstGeom prst="rect">
            <a:avLst/>
          </a:prstGeom>
          <a:noFill/>
        </p:spPr>
        <p:txBody>
          <a:bodyPr wrap="square" rtlCol="0">
            <a:spAutoFit/>
          </a:bodyPr>
          <a:lstStyle/>
          <a:p>
            <a:pPr>
              <a:buFont typeface="Arial" pitchFamily="34" charset="0"/>
              <a:buChar char="•"/>
            </a:pPr>
            <a:r>
              <a:rPr lang="en-US" dirty="0" smtClean="0"/>
              <a:t>The current design of the system utilizes a single RFID engine and single antenna, making up the RFID reader, to provide proof of concept and future marketability of the product.</a:t>
            </a:r>
          </a:p>
          <a:p>
            <a:endParaRPr lang="en-US" dirty="0" smtClean="0"/>
          </a:p>
          <a:p>
            <a:pPr>
              <a:buFont typeface="Arial" pitchFamily="34" charset="0"/>
              <a:buChar char="•"/>
            </a:pPr>
            <a:r>
              <a:rPr lang="en-US" dirty="0" smtClean="0"/>
              <a:t>The RFID reader has a range of approximately 2 -3 feet on preliminary characterization, but this range is of minimal significance until production units are designed and fabricated.</a:t>
            </a:r>
          </a:p>
          <a:p>
            <a:endParaRPr lang="en-US" dirty="0" smtClean="0"/>
          </a:p>
          <a:p>
            <a:pPr>
              <a:buFont typeface="Arial" pitchFamily="34" charset="0"/>
              <a:buChar char="•"/>
            </a:pPr>
            <a:r>
              <a:rPr lang="en-US" dirty="0" smtClean="0"/>
              <a:t>Going into market, we would need to show compatibility with readers having considerably more range for the centralized nature of the reader in current designs.  Compatibility can be  easily acquired via the </a:t>
            </a:r>
            <a:r>
              <a:rPr lang="en-US" dirty="0" err="1" smtClean="0"/>
              <a:t>ethernet</a:t>
            </a:r>
            <a:r>
              <a:rPr lang="en-US" dirty="0" smtClean="0"/>
              <a:t> implementation of our program and user interface.</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Structure</a:t>
            </a:r>
            <a:endParaRPr lang="en-US" dirty="0"/>
          </a:p>
        </p:txBody>
      </p:sp>
      <p:sp>
        <p:nvSpPr>
          <p:cNvPr id="5" name="TextBox 4"/>
          <p:cNvSpPr txBox="1"/>
          <p:nvPr/>
        </p:nvSpPr>
        <p:spPr>
          <a:xfrm>
            <a:off x="381000" y="1752600"/>
            <a:ext cx="8382000" cy="2585323"/>
          </a:xfrm>
          <a:prstGeom prst="rect">
            <a:avLst/>
          </a:prstGeom>
          <a:noFill/>
        </p:spPr>
        <p:txBody>
          <a:bodyPr wrap="square" rtlCol="0">
            <a:spAutoFit/>
          </a:bodyPr>
          <a:lstStyle/>
          <a:p>
            <a:pPr>
              <a:buFont typeface="Arial" pitchFamily="34" charset="0"/>
              <a:buChar char="•"/>
            </a:pPr>
            <a:r>
              <a:rPr lang="en-US" dirty="0" smtClean="0"/>
              <a:t>The server is a basic LAMP stack (Linux, Apache, MySQL, PHP)</a:t>
            </a:r>
            <a:r>
              <a:rPr lang="en-US" dirty="0"/>
              <a:t> </a:t>
            </a:r>
            <a:r>
              <a:rPr lang="en-US" dirty="0" smtClean="0"/>
              <a:t>using Ubuntu 12.10 desktop edition. This is so we can use graphical text editors to make changes to the server code.</a:t>
            </a:r>
          </a:p>
          <a:p>
            <a:endParaRPr lang="en-US" dirty="0"/>
          </a:p>
          <a:p>
            <a:endParaRPr lang="en-US" dirty="0"/>
          </a:p>
          <a:p>
            <a:pPr>
              <a:buFont typeface="Arial" pitchFamily="34" charset="0"/>
              <a:buChar char="•"/>
            </a:pPr>
            <a:r>
              <a:rPr lang="en-US" dirty="0" smtClean="0"/>
              <a:t>Since this is a proof-of-concept, security of server and endpoints aren’t necessary. Without an SSL certificate to encrypt our traffic, all other security efforts would be moot (SSL certificate would be added for production but the $500-$600 for a proof of concept would be unnecessary spending of department funds).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API/PHP function calls</a:t>
            </a:r>
            <a:endParaRPr lang="en-US" dirty="0"/>
          </a:p>
        </p:txBody>
      </p:sp>
      <p:sp>
        <p:nvSpPr>
          <p:cNvPr id="3" name="TextBox 2"/>
          <p:cNvSpPr txBox="1"/>
          <p:nvPr/>
        </p:nvSpPr>
        <p:spPr>
          <a:xfrm>
            <a:off x="381000" y="1752600"/>
            <a:ext cx="8382000" cy="3139321"/>
          </a:xfrm>
          <a:prstGeom prst="rect">
            <a:avLst/>
          </a:prstGeom>
          <a:noFill/>
        </p:spPr>
        <p:txBody>
          <a:bodyPr wrap="square" rtlCol="0">
            <a:spAutoFit/>
          </a:bodyPr>
          <a:lstStyle/>
          <a:p>
            <a:pPr marL="285750" indent="-285750">
              <a:buFont typeface="Arial"/>
              <a:buChar char="•"/>
            </a:pPr>
            <a:r>
              <a:rPr lang="en-US" dirty="0" smtClean="0"/>
              <a:t>API’s are use URL GET parameters and returns a JSON object.</a:t>
            </a:r>
          </a:p>
          <a:p>
            <a:pPr>
              <a:buFont typeface="Arial" pitchFamily="34" charset="0"/>
              <a:buChar char="•"/>
            </a:pPr>
            <a:endParaRPr lang="en-US" dirty="0" smtClean="0"/>
          </a:p>
          <a:p>
            <a:pPr marL="285750" indent="-285750">
              <a:buFont typeface="Arial"/>
              <a:buChar char="•"/>
            </a:pPr>
            <a:r>
              <a:rPr lang="en-US" dirty="0" smtClean="0"/>
              <a:t>JSON results consist of a ‘code’, ‘message’, and ‘data’.</a:t>
            </a:r>
          </a:p>
          <a:p>
            <a:pPr>
              <a:buFont typeface="Arial" pitchFamily="34" charset="0"/>
              <a:buChar char="•"/>
            </a:pPr>
            <a:endParaRPr lang="en-US" dirty="0" smtClean="0"/>
          </a:p>
          <a:p>
            <a:pPr marL="285750" indent="-285750">
              <a:buFont typeface="Arial"/>
              <a:buChar char="•"/>
            </a:pPr>
            <a:r>
              <a:rPr lang="en-US" dirty="0" smtClean="0"/>
              <a:t>Code is a number indicating if there was an error in the operation.</a:t>
            </a:r>
          </a:p>
          <a:p>
            <a:pPr>
              <a:buFont typeface="Arial" pitchFamily="34" charset="0"/>
              <a:buChar char="•"/>
            </a:pPr>
            <a:endParaRPr lang="en-US" dirty="0" smtClean="0"/>
          </a:p>
          <a:p>
            <a:pPr marL="285750" indent="-285750">
              <a:buFont typeface="Arial"/>
              <a:buChar char="•"/>
            </a:pPr>
            <a:r>
              <a:rPr lang="en-US" dirty="0" smtClean="0"/>
              <a:t>Message is human-readable text describing the error or successful operation.</a:t>
            </a:r>
          </a:p>
          <a:p>
            <a:pPr>
              <a:buFont typeface="Arial" pitchFamily="34" charset="0"/>
              <a:buChar char="•"/>
            </a:pPr>
            <a:endParaRPr lang="en-US" dirty="0" smtClean="0"/>
          </a:p>
          <a:p>
            <a:pPr marL="285750" indent="-285750">
              <a:buFont typeface="Arial"/>
              <a:buChar char="•"/>
            </a:pPr>
            <a:r>
              <a:rPr lang="en-US" dirty="0" smtClean="0"/>
              <a:t>Data is defined per endpoint.</a:t>
            </a:r>
          </a:p>
          <a:p>
            <a:pPr lvl="1">
              <a:buFont typeface="Arial" pitchFamily="34" charset="0"/>
              <a:buChar char="•"/>
            </a:pPr>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5" name="TextBox 4"/>
          <p:cNvSpPr txBox="1"/>
          <p:nvPr/>
        </p:nvSpPr>
        <p:spPr>
          <a:xfrm>
            <a:off x="838200" y="2667000"/>
            <a:ext cx="6553200" cy="3970318"/>
          </a:xfrm>
          <a:prstGeom prst="rect">
            <a:avLst/>
          </a:prstGeom>
          <a:noFill/>
        </p:spPr>
        <p:txBody>
          <a:bodyPr wrap="square" rtlCol="0">
            <a:spAutoFit/>
          </a:bodyPr>
          <a:lstStyle/>
          <a:p>
            <a:pPr marL="285750" indent="-285750">
              <a:buFont typeface="Arial"/>
              <a:buChar char="•"/>
            </a:pPr>
            <a:r>
              <a:rPr lang="en-US" dirty="0" smtClean="0"/>
              <a:t>Main objective is to develop a versatile product that can be used in many different facets of the adult/child care industry or nursery environments to facilitate tracking of individuals under supervised care.</a:t>
            </a:r>
          </a:p>
          <a:p>
            <a:pPr marL="285750" indent="-285750">
              <a:buFont typeface="Arial"/>
              <a:buChar char="•"/>
            </a:pPr>
            <a:r>
              <a:rPr lang="en-US" dirty="0" smtClean="0"/>
              <a:t>Our service is primarily aimed at nursery units within hospitals</a:t>
            </a:r>
          </a:p>
          <a:p>
            <a:pPr marL="285750" indent="-285750">
              <a:buFont typeface="Arial"/>
              <a:buChar char="•"/>
            </a:pPr>
            <a:r>
              <a:rPr lang="en-US" dirty="0" smtClean="0"/>
              <a:t> To accomplish this, we are tracking RFID wristbands (tags) and providing powerful tools to manage individuals under care through the use of software solutions.</a:t>
            </a:r>
          </a:p>
          <a:p>
            <a:pPr marL="285750" indent="-285750">
              <a:buFont typeface="Arial"/>
              <a:buChar char="•"/>
            </a:pPr>
            <a:r>
              <a:rPr lang="en-US" dirty="0"/>
              <a:t>U</a:t>
            </a:r>
            <a:r>
              <a:rPr lang="en-US" dirty="0" smtClean="0"/>
              <a:t>tilizing the mobility provided by </a:t>
            </a:r>
            <a:r>
              <a:rPr lang="en-US" dirty="0" err="1" smtClean="0"/>
              <a:t>smartphones</a:t>
            </a:r>
            <a:r>
              <a:rPr lang="en-US" dirty="0" smtClean="0"/>
              <a:t> gives</a:t>
            </a:r>
            <a:r>
              <a:rPr lang="en-US" strike="sngStrike" dirty="0" smtClean="0"/>
              <a:t> </a:t>
            </a:r>
            <a:r>
              <a:rPr lang="en-US" dirty="0" smtClean="0"/>
              <a:t>caregivers and guardians up-to-date information (</a:t>
            </a:r>
            <a:r>
              <a:rPr lang="en-US" dirty="0" err="1" smtClean="0"/>
              <a:t>iOS</a:t>
            </a:r>
            <a:r>
              <a:rPr lang="en-US" dirty="0" smtClean="0"/>
              <a:t>/Android push notifications) and the ability to review detailed information as to the status of those under their care (</a:t>
            </a:r>
            <a:r>
              <a:rPr lang="en-US" dirty="0" err="1" smtClean="0"/>
              <a:t>iOS</a:t>
            </a:r>
            <a:r>
              <a:rPr lang="en-US" dirty="0" smtClean="0"/>
              <a:t>/Android application and push notifications for care-givers).</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RFID Reader Backend Interfaces</a:t>
            </a:r>
            <a:endParaRPr lang="en-US" dirty="0"/>
          </a:p>
        </p:txBody>
      </p:sp>
      <p:sp>
        <p:nvSpPr>
          <p:cNvPr id="3" name="TextBox 2"/>
          <p:cNvSpPr txBox="1"/>
          <p:nvPr/>
        </p:nvSpPr>
        <p:spPr>
          <a:xfrm>
            <a:off x="381000" y="1752600"/>
            <a:ext cx="8382000" cy="3139321"/>
          </a:xfrm>
          <a:prstGeom prst="rect">
            <a:avLst/>
          </a:prstGeom>
          <a:noFill/>
        </p:spPr>
        <p:txBody>
          <a:bodyPr wrap="square" rtlCol="0">
            <a:spAutoFit/>
          </a:bodyPr>
          <a:lstStyle/>
          <a:p>
            <a:pPr marL="285750" indent="-285750">
              <a:buFont typeface="Arial"/>
              <a:buChar char="•"/>
            </a:pPr>
            <a:r>
              <a:rPr lang="en-US" dirty="0" smtClean="0"/>
              <a:t>This is still in development as we decide on a method to talk with the RFID reader in code.</a:t>
            </a:r>
          </a:p>
          <a:p>
            <a:pPr>
              <a:buFont typeface="Arial" pitchFamily="34" charset="0"/>
              <a:buChar char="•"/>
            </a:pPr>
            <a:endParaRPr lang="en-US" dirty="0" smtClean="0"/>
          </a:p>
          <a:p>
            <a:pPr marL="285750" indent="-285750">
              <a:buFont typeface="Arial"/>
              <a:buChar char="•"/>
            </a:pPr>
            <a:r>
              <a:rPr lang="en-US" dirty="0" smtClean="0"/>
              <a:t>Currently we can talk to the reader using </a:t>
            </a:r>
            <a:r>
              <a:rPr lang="en-US" dirty="0" smtClean="0"/>
              <a:t>a serial </a:t>
            </a:r>
            <a:r>
              <a:rPr lang="en-US" dirty="0" smtClean="0"/>
              <a:t>connection using </a:t>
            </a:r>
            <a:r>
              <a:rPr lang="en-US" dirty="0" err="1" smtClean="0"/>
              <a:t>hyperTerminal</a:t>
            </a:r>
            <a:r>
              <a:rPr lang="en-US" dirty="0" smtClean="0"/>
              <a:t> and can poll the reader’s IP address for integration with our program via </a:t>
            </a:r>
            <a:r>
              <a:rPr lang="en-US" dirty="0" err="1" smtClean="0"/>
              <a:t>ethernet</a:t>
            </a:r>
            <a:r>
              <a:rPr lang="en-US" dirty="0" smtClean="0"/>
              <a:t>.</a:t>
            </a:r>
          </a:p>
          <a:p>
            <a:pPr>
              <a:buFont typeface="Arial" pitchFamily="34" charset="0"/>
              <a:buChar char="•"/>
            </a:pPr>
            <a:endParaRPr lang="en-US" dirty="0"/>
          </a:p>
          <a:p>
            <a:pPr marL="285750" indent="-285750">
              <a:buFont typeface="Arial"/>
              <a:buChar char="•"/>
            </a:pPr>
            <a:r>
              <a:rPr lang="en-US" dirty="0" smtClean="0"/>
              <a:t>We are looking into a scheme utilizing a network connection provided with our current reader, since most modern computers no longer provide a serial interface.</a:t>
            </a:r>
          </a:p>
          <a:p>
            <a:pPr>
              <a:buFont typeface="Arial" pitchFamily="34" charset="0"/>
              <a:buChar char="•"/>
            </a:pPr>
            <a:endParaRPr lang="en-US" dirty="0"/>
          </a:p>
          <a:p>
            <a:pPr marL="285750" indent="-285750">
              <a:buFont typeface="Arial"/>
              <a:buChar char="•"/>
            </a:pPr>
            <a:r>
              <a:rPr lang="en-US" dirty="0" smtClean="0"/>
              <a:t>If we can’t utilize the network scheme, we are looking into using a different machine for our server.</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Terminal Backend Interfaces</a:t>
            </a:r>
            <a:endParaRPr lang="en-US" dirty="0"/>
          </a:p>
        </p:txBody>
      </p:sp>
      <p:sp>
        <p:nvSpPr>
          <p:cNvPr id="5" name="TextBox 4"/>
          <p:cNvSpPr txBox="1"/>
          <p:nvPr/>
        </p:nvSpPr>
        <p:spPr>
          <a:xfrm>
            <a:off x="381000" y="1752600"/>
            <a:ext cx="8382000" cy="2862322"/>
          </a:xfrm>
          <a:prstGeom prst="rect">
            <a:avLst/>
          </a:prstGeom>
          <a:noFill/>
        </p:spPr>
        <p:txBody>
          <a:bodyPr wrap="square" rtlCol="0">
            <a:spAutoFit/>
          </a:bodyPr>
          <a:lstStyle/>
          <a:p>
            <a:pPr marL="285750" indent="-285750">
              <a:buFont typeface="Arial"/>
              <a:buChar char="•"/>
            </a:pPr>
            <a:r>
              <a:rPr lang="en-US" dirty="0" smtClean="0"/>
              <a:t>User terminal applications uses the PHP API endpoints on the server to send and receive data to and from the database.</a:t>
            </a:r>
          </a:p>
          <a:p>
            <a:pPr>
              <a:buFont typeface="Arial" pitchFamily="34" charset="0"/>
              <a:buChar char="•"/>
            </a:pPr>
            <a:endParaRPr lang="en-US" dirty="0"/>
          </a:p>
          <a:p>
            <a:pPr marL="285750" indent="-285750">
              <a:buFont typeface="Arial"/>
              <a:buChar char="•"/>
            </a:pPr>
            <a:r>
              <a:rPr lang="en-US" dirty="0" smtClean="0"/>
              <a:t>Since the desktop application will be on the same machine, or at least the same local network, we don’t have to worry about internet loss to still function.  If power fails we have bigger issues to worry about.</a:t>
            </a:r>
          </a:p>
          <a:p>
            <a:pPr>
              <a:buFont typeface="Arial" pitchFamily="34" charset="0"/>
              <a:buChar char="•"/>
            </a:pPr>
            <a:endParaRPr lang="en-US" dirty="0"/>
          </a:p>
          <a:p>
            <a:pPr marL="285750" indent="-285750">
              <a:buFont typeface="Arial"/>
              <a:buChar char="•"/>
            </a:pPr>
            <a:r>
              <a:rPr lang="en-US" dirty="0" smtClean="0"/>
              <a:t>The general way to interact would be to construct a URL to the endpoint with appropriate parameters and receive back the JSON object serialized as a string. Then that string would be de-serialized into a structure the local system can process.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Project Status</a:t>
            </a:r>
            <a:endParaRPr lang="en-US" dirty="0"/>
          </a:p>
        </p:txBody>
      </p:sp>
      <p:sp>
        <p:nvSpPr>
          <p:cNvPr id="6" name="TextBox 5"/>
          <p:cNvSpPr txBox="1"/>
          <p:nvPr/>
        </p:nvSpPr>
        <p:spPr>
          <a:xfrm>
            <a:off x="685800" y="3840540"/>
            <a:ext cx="7543800" cy="1569660"/>
          </a:xfrm>
          <a:prstGeom prst="rect">
            <a:avLst/>
          </a:prstGeom>
          <a:noFill/>
        </p:spPr>
        <p:txBody>
          <a:bodyPr wrap="square" rtlCol="0">
            <a:spAutoFit/>
          </a:bodyPr>
          <a:lstStyle/>
          <a:p>
            <a:pPr algn="ctr"/>
            <a:r>
              <a:rPr lang="en-US" sz="9600" b="1" dirty="0" smtClean="0"/>
              <a:t>Completed</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369332"/>
          </a:xfrm>
          <a:prstGeom prst="rect">
            <a:avLst/>
          </a:prstGeom>
          <a:noFill/>
        </p:spPr>
        <p:txBody>
          <a:bodyPr wrap="square" rtlCol="0">
            <a:spAutoFit/>
          </a:bodyPr>
          <a:lstStyle/>
          <a:p>
            <a:r>
              <a:rPr lang="en-US" dirty="0" smtClean="0"/>
              <a:t>Initial View</a:t>
            </a:r>
            <a:endParaRPr lang="en-US" dirty="0"/>
          </a:p>
        </p:txBody>
      </p:sp>
      <p:pic>
        <p:nvPicPr>
          <p:cNvPr id="3" name="Picture 2" descr="iOS Simulator Screen shot May 1, 2013 10.30.29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1800" y="1676400"/>
            <a:ext cx="3352800" cy="50292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646331"/>
          </a:xfrm>
          <a:prstGeom prst="rect">
            <a:avLst/>
          </a:prstGeom>
          <a:noFill/>
        </p:spPr>
        <p:txBody>
          <a:bodyPr wrap="square" rtlCol="0">
            <a:spAutoFit/>
          </a:bodyPr>
          <a:lstStyle/>
          <a:p>
            <a:r>
              <a:rPr lang="en-US" dirty="0" smtClean="0"/>
              <a:t>Login Screen</a:t>
            </a:r>
            <a:endParaRPr lang="en-US" dirty="0"/>
          </a:p>
        </p:txBody>
      </p:sp>
      <p:pic>
        <p:nvPicPr>
          <p:cNvPr id="4" name="Picture 3" descr="iOS Simulator Screen shot May 1, 2013 10.41.32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1600200"/>
            <a:ext cx="3403600" cy="5105400"/>
          </a:xfrm>
          <a:prstGeom prst="rect">
            <a:avLst/>
          </a:prstGeom>
        </p:spPr>
      </p:pic>
    </p:spTree>
    <p:extLst>
      <p:ext uri="{BB962C8B-B14F-4D97-AF65-F5344CB8AC3E}">
        <p14:creationId xmlns:p14="http://schemas.microsoft.com/office/powerpoint/2010/main" val="34458473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923330"/>
          </a:xfrm>
          <a:prstGeom prst="rect">
            <a:avLst/>
          </a:prstGeom>
          <a:noFill/>
        </p:spPr>
        <p:txBody>
          <a:bodyPr wrap="square" rtlCol="0">
            <a:spAutoFit/>
          </a:bodyPr>
          <a:lstStyle/>
          <a:p>
            <a:r>
              <a:rPr lang="en-US" dirty="0" smtClean="0"/>
              <a:t>Home/Alerts Screen</a:t>
            </a:r>
            <a:endParaRPr lang="en-US" dirty="0"/>
          </a:p>
        </p:txBody>
      </p:sp>
      <p:pic>
        <p:nvPicPr>
          <p:cNvPr id="3" name="Picture 2" descr="iOS Simulator Screen shot May 1, 2013 10.34.16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4800" y="1600200"/>
            <a:ext cx="3403600" cy="5105400"/>
          </a:xfrm>
          <a:prstGeom prst="rect">
            <a:avLst/>
          </a:prstGeom>
        </p:spPr>
      </p:pic>
    </p:spTree>
    <p:extLst>
      <p:ext uri="{BB962C8B-B14F-4D97-AF65-F5344CB8AC3E}">
        <p14:creationId xmlns:p14="http://schemas.microsoft.com/office/powerpoint/2010/main" val="27526062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369332"/>
          </a:xfrm>
          <a:prstGeom prst="rect">
            <a:avLst/>
          </a:prstGeom>
          <a:noFill/>
        </p:spPr>
        <p:txBody>
          <a:bodyPr wrap="square" rtlCol="0">
            <a:spAutoFit/>
          </a:bodyPr>
          <a:lstStyle/>
          <a:p>
            <a:r>
              <a:rPr lang="en-US" dirty="0" smtClean="0"/>
              <a:t>Clear Alerts</a:t>
            </a:r>
            <a:endParaRPr lang="en-US" dirty="0"/>
          </a:p>
        </p:txBody>
      </p:sp>
      <p:pic>
        <p:nvPicPr>
          <p:cNvPr id="4" name="Picture 3" descr="iOS Simulator Screen shot May 1, 2013 10.45.55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401" y="1600200"/>
            <a:ext cx="3429000" cy="5143500"/>
          </a:xfrm>
          <a:prstGeom prst="rect">
            <a:avLst/>
          </a:prstGeom>
        </p:spPr>
      </p:pic>
    </p:spTree>
    <p:extLst>
      <p:ext uri="{BB962C8B-B14F-4D97-AF65-F5344CB8AC3E}">
        <p14:creationId xmlns:p14="http://schemas.microsoft.com/office/powerpoint/2010/main" val="15709601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295400" y="1676400"/>
            <a:ext cx="1295400" cy="923330"/>
          </a:xfrm>
          <a:prstGeom prst="rect">
            <a:avLst/>
          </a:prstGeom>
          <a:noFill/>
        </p:spPr>
        <p:txBody>
          <a:bodyPr wrap="square" rtlCol="0">
            <a:spAutoFit/>
          </a:bodyPr>
          <a:lstStyle/>
          <a:p>
            <a:r>
              <a:rPr lang="en-US" dirty="0" smtClean="0"/>
              <a:t>User Editing Screen</a:t>
            </a:r>
            <a:endParaRPr lang="en-US" dirty="0"/>
          </a:p>
        </p:txBody>
      </p:sp>
      <p:pic>
        <p:nvPicPr>
          <p:cNvPr id="3" name="Picture 2" descr="iOS Simulator Screen shot May 1, 2013 10.34.20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1800" y="1591537"/>
            <a:ext cx="3460175" cy="5190263"/>
          </a:xfrm>
          <a:prstGeom prst="rect">
            <a:avLst/>
          </a:prstGeom>
        </p:spPr>
      </p:pic>
    </p:spTree>
    <p:extLst>
      <p:ext uri="{BB962C8B-B14F-4D97-AF65-F5344CB8AC3E}">
        <p14:creationId xmlns:p14="http://schemas.microsoft.com/office/powerpoint/2010/main" val="2187430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646331"/>
          </a:xfrm>
          <a:prstGeom prst="rect">
            <a:avLst/>
          </a:prstGeom>
          <a:noFill/>
        </p:spPr>
        <p:txBody>
          <a:bodyPr wrap="square" rtlCol="0">
            <a:spAutoFit/>
          </a:bodyPr>
          <a:lstStyle/>
          <a:p>
            <a:r>
              <a:rPr lang="en-US" dirty="0" smtClean="0"/>
              <a:t>Users List View</a:t>
            </a:r>
            <a:endParaRPr lang="en-US" dirty="0"/>
          </a:p>
        </p:txBody>
      </p:sp>
      <p:pic>
        <p:nvPicPr>
          <p:cNvPr id="4" name="Picture 3" descr="iOS Simulator Screen shot May 1, 2013 10.34.32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000" y="1600200"/>
            <a:ext cx="3403600" cy="5105400"/>
          </a:xfrm>
          <a:prstGeom prst="rect">
            <a:avLst/>
          </a:prstGeom>
        </p:spPr>
      </p:pic>
    </p:spTree>
    <p:extLst>
      <p:ext uri="{BB962C8B-B14F-4D97-AF65-F5344CB8AC3E}">
        <p14:creationId xmlns:p14="http://schemas.microsoft.com/office/powerpoint/2010/main" val="1372726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646331"/>
          </a:xfrm>
          <a:prstGeom prst="rect">
            <a:avLst/>
          </a:prstGeom>
          <a:noFill/>
        </p:spPr>
        <p:txBody>
          <a:bodyPr wrap="square" rtlCol="0">
            <a:spAutoFit/>
          </a:bodyPr>
          <a:lstStyle/>
          <a:p>
            <a:r>
              <a:rPr lang="en-US" dirty="0" smtClean="0"/>
              <a:t>Add User View</a:t>
            </a:r>
            <a:endParaRPr lang="en-US" dirty="0"/>
          </a:p>
        </p:txBody>
      </p:sp>
      <p:pic>
        <p:nvPicPr>
          <p:cNvPr id="3" name="Picture 2" descr="iOS Simulator Screen shot May 1, 2013 10.34.39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7326" y="1590189"/>
            <a:ext cx="3461074" cy="5191611"/>
          </a:xfrm>
          <a:prstGeom prst="rect">
            <a:avLst/>
          </a:prstGeom>
        </p:spPr>
      </p:pic>
    </p:spTree>
    <p:extLst>
      <p:ext uri="{BB962C8B-B14F-4D97-AF65-F5344CB8AC3E}">
        <p14:creationId xmlns:p14="http://schemas.microsoft.com/office/powerpoint/2010/main" val="7868812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(Status)</a:t>
            </a:r>
            <a:endParaRPr lang="en-US" dirty="0"/>
          </a:p>
        </p:txBody>
      </p:sp>
      <p:sp>
        <p:nvSpPr>
          <p:cNvPr id="3" name="Text Placeholder 2"/>
          <p:cNvSpPr>
            <a:spLocks noGrp="1"/>
          </p:cNvSpPr>
          <p:nvPr>
            <p:ph idx="1"/>
          </p:nvPr>
        </p:nvSpPr>
        <p:spPr>
          <a:xfrm>
            <a:off x="457200" y="1600200"/>
            <a:ext cx="8229600" cy="5105399"/>
          </a:xfrm>
        </p:spPr>
        <p:txBody>
          <a:bodyPr>
            <a:normAutofit fontScale="85000" lnSpcReduction="20000"/>
          </a:bodyPr>
          <a:lstStyle/>
          <a:p>
            <a:r>
              <a:rPr lang="en-US" sz="1800" dirty="0" smtClean="0"/>
              <a:t>The device will utilize RFID tags and reader to monitor persons entering/leaving the reader’s range (carried by all individuals being monitored). ( </a:t>
            </a:r>
            <a:r>
              <a:rPr lang="en-US" sz="1800" b="1" dirty="0" smtClean="0"/>
              <a:t>Done)</a:t>
            </a:r>
            <a:endParaRPr lang="en-US" sz="1800" dirty="0" smtClean="0"/>
          </a:p>
          <a:p>
            <a:pPr>
              <a:buNone/>
            </a:pPr>
            <a:r>
              <a:rPr lang="en-US" sz="1800" dirty="0" smtClean="0"/>
              <a:t> </a:t>
            </a:r>
          </a:p>
          <a:p>
            <a:pPr lvl="0"/>
            <a:r>
              <a:rPr lang="en-US" sz="1800" dirty="0" smtClean="0"/>
              <a:t>To leave, a guardian must have a linked tag and accompany the tracked individual to leave the establishment.  (</a:t>
            </a:r>
            <a:r>
              <a:rPr lang="en-US" sz="1800" b="1" dirty="0" smtClean="0"/>
              <a:t>Done)</a:t>
            </a:r>
            <a:endParaRPr lang="en-US" sz="1800" dirty="0" smtClean="0"/>
          </a:p>
          <a:p>
            <a:endParaRPr lang="en-US" sz="1800" dirty="0" smtClean="0"/>
          </a:p>
          <a:p>
            <a:pPr lvl="0"/>
            <a:r>
              <a:rPr lang="en-US" sz="1800" dirty="0" smtClean="0"/>
              <a:t>To reduce the potential of a false trigger, only after 3 unsuccessful read attempts will an alarm message be sent signaling the unauthorized departure of a tracked individual.  (</a:t>
            </a:r>
            <a:r>
              <a:rPr lang="en-US" sz="1800" b="1" dirty="0" smtClean="0"/>
              <a:t>Done)</a:t>
            </a:r>
            <a:endParaRPr lang="en-US" sz="1800" dirty="0" smtClean="0"/>
          </a:p>
          <a:p>
            <a:endParaRPr lang="en-US" sz="1800" dirty="0" smtClean="0"/>
          </a:p>
          <a:p>
            <a:pPr lvl="0"/>
            <a:r>
              <a:rPr lang="en-US" sz="1800" dirty="0" smtClean="0"/>
              <a:t>The reader will be attached to a computer where a GUI will indicate individuals currently logged-in/out of the system along with the times they entered/left the establishment utilizing either </a:t>
            </a:r>
            <a:r>
              <a:rPr lang="en-US" sz="1800" dirty="0" err="1" smtClean="0"/>
              <a:t>ethernet</a:t>
            </a:r>
            <a:r>
              <a:rPr lang="en-US" sz="1800" dirty="0" smtClean="0"/>
              <a:t> or serial communication buses.  (</a:t>
            </a:r>
            <a:r>
              <a:rPr lang="en-US" sz="1800" b="1" dirty="0" smtClean="0"/>
              <a:t>Done)</a:t>
            </a:r>
            <a:endParaRPr lang="en-US" sz="1800" dirty="0" smtClean="0"/>
          </a:p>
          <a:p>
            <a:endParaRPr lang="en-US" sz="1800" dirty="0" smtClean="0"/>
          </a:p>
          <a:p>
            <a:pPr lvl="0"/>
            <a:r>
              <a:rPr lang="en-US" sz="1800" dirty="0" smtClean="0"/>
              <a:t>Log-in/out notifications for the given tracked individual will be sent to android/apple devices for guardian users. (</a:t>
            </a:r>
            <a:r>
              <a:rPr lang="en-US" sz="1800" b="1" dirty="0" smtClean="0"/>
              <a:t>Done)</a:t>
            </a:r>
            <a:endParaRPr lang="en-US" sz="1800" dirty="0" smtClean="0"/>
          </a:p>
          <a:p>
            <a:endParaRPr lang="en-US" sz="1800" dirty="0" smtClean="0"/>
          </a:p>
          <a:p>
            <a:pPr lvl="0"/>
            <a:r>
              <a:rPr lang="en-US" sz="1800" dirty="0" smtClean="0"/>
              <a:t>Log-in/out notifications will be sent via email or android/apple devices to registered attendants/users to allow instant notification of triggered alarms.  (</a:t>
            </a:r>
            <a:r>
              <a:rPr lang="en-US" sz="1800" b="1" dirty="0" smtClean="0"/>
              <a:t>Done)</a:t>
            </a:r>
            <a:endParaRPr lang="en-US" sz="1800" dirty="0" smtClean="0"/>
          </a:p>
          <a:p>
            <a:endParaRPr lang="en-US" sz="1800" dirty="0" smtClean="0"/>
          </a:p>
          <a:p>
            <a:pPr lvl="0"/>
            <a:r>
              <a:rPr lang="en-US" sz="1800" dirty="0" smtClean="0"/>
              <a:t>All other features associated with the Computer GUI (add/remove users, tracked individuals, and guardians, reset alarms, etc.) will be implemented solely in the android/apple applications and not through the use of email.  (</a:t>
            </a:r>
            <a:r>
              <a:rPr lang="en-US" sz="1800" b="1" dirty="0" smtClean="0"/>
              <a:t>Done)</a:t>
            </a:r>
            <a:endParaRPr lang="en-US" sz="1800" dirty="0" smtClean="0"/>
          </a:p>
          <a:p>
            <a:endParaRPr lang="en-US" sz="1800" dirty="0" smtClean="0"/>
          </a:p>
          <a:p>
            <a:pPr lvl="0"/>
            <a:r>
              <a:rPr lang="en-US" sz="1800" dirty="0" smtClean="0"/>
              <a:t>Loss of network communication of the server will not hinder the ability of the system to update, monitor, and record data to the database.  (</a:t>
            </a:r>
            <a:r>
              <a:rPr lang="en-US" sz="1800" b="1" dirty="0" smtClean="0"/>
              <a:t>Done)</a:t>
            </a:r>
            <a:endParaRPr lang="en-US" sz="1800"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646331"/>
          </a:xfrm>
          <a:prstGeom prst="rect">
            <a:avLst/>
          </a:prstGeom>
          <a:noFill/>
        </p:spPr>
        <p:txBody>
          <a:bodyPr wrap="square" rtlCol="0">
            <a:spAutoFit/>
          </a:bodyPr>
          <a:lstStyle/>
          <a:p>
            <a:r>
              <a:rPr lang="en-US" dirty="0" smtClean="0"/>
              <a:t>Guardians List View</a:t>
            </a:r>
            <a:endParaRPr lang="en-US" dirty="0"/>
          </a:p>
        </p:txBody>
      </p:sp>
      <p:pic>
        <p:nvPicPr>
          <p:cNvPr id="3" name="Picture 2" descr="iOS Simulator Screen shot May 1, 2013 10.34.46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400" y="1572863"/>
            <a:ext cx="3472625" cy="5208937"/>
          </a:xfrm>
          <a:prstGeom prst="rect">
            <a:avLst/>
          </a:prstGeom>
        </p:spPr>
      </p:pic>
    </p:spTree>
    <p:extLst>
      <p:ext uri="{BB962C8B-B14F-4D97-AF65-F5344CB8AC3E}">
        <p14:creationId xmlns:p14="http://schemas.microsoft.com/office/powerpoint/2010/main" val="21379472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923330"/>
          </a:xfrm>
          <a:prstGeom prst="rect">
            <a:avLst/>
          </a:prstGeom>
          <a:noFill/>
        </p:spPr>
        <p:txBody>
          <a:bodyPr wrap="square" rtlCol="0">
            <a:spAutoFit/>
          </a:bodyPr>
          <a:lstStyle/>
          <a:p>
            <a:r>
              <a:rPr lang="en-US" dirty="0" smtClean="0"/>
              <a:t>Add Guardian View</a:t>
            </a:r>
            <a:endParaRPr lang="en-US" dirty="0"/>
          </a:p>
        </p:txBody>
      </p:sp>
      <p:pic>
        <p:nvPicPr>
          <p:cNvPr id="3" name="Picture 2" descr="iOS Simulator Screen shot May 1, 2013 10.34.51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6400" y="1600200"/>
            <a:ext cx="3403600" cy="5105400"/>
          </a:xfrm>
          <a:prstGeom prst="rect">
            <a:avLst/>
          </a:prstGeom>
        </p:spPr>
      </p:pic>
    </p:spTree>
    <p:extLst>
      <p:ext uri="{BB962C8B-B14F-4D97-AF65-F5344CB8AC3E}">
        <p14:creationId xmlns:p14="http://schemas.microsoft.com/office/powerpoint/2010/main" val="14513442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646331"/>
          </a:xfrm>
          <a:prstGeom prst="rect">
            <a:avLst/>
          </a:prstGeom>
          <a:noFill/>
        </p:spPr>
        <p:txBody>
          <a:bodyPr wrap="square" rtlCol="0">
            <a:spAutoFit/>
          </a:bodyPr>
          <a:lstStyle/>
          <a:p>
            <a:r>
              <a:rPr lang="en-US" dirty="0" smtClean="0"/>
              <a:t>Infant List View</a:t>
            </a:r>
            <a:endParaRPr lang="en-US" dirty="0"/>
          </a:p>
        </p:txBody>
      </p:sp>
      <p:pic>
        <p:nvPicPr>
          <p:cNvPr id="3" name="Picture 2" descr="iOS Simulator Screen shot May 1, 2013 10.35.00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200" y="1600200"/>
            <a:ext cx="3403600" cy="5105400"/>
          </a:xfrm>
          <a:prstGeom prst="rect">
            <a:avLst/>
          </a:prstGeom>
        </p:spPr>
      </p:pic>
    </p:spTree>
    <p:extLst>
      <p:ext uri="{BB962C8B-B14F-4D97-AF65-F5344CB8AC3E}">
        <p14:creationId xmlns:p14="http://schemas.microsoft.com/office/powerpoint/2010/main" val="35435240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646331"/>
          </a:xfrm>
          <a:prstGeom prst="rect">
            <a:avLst/>
          </a:prstGeom>
          <a:noFill/>
        </p:spPr>
        <p:txBody>
          <a:bodyPr wrap="square" rtlCol="0">
            <a:spAutoFit/>
          </a:bodyPr>
          <a:lstStyle/>
          <a:p>
            <a:r>
              <a:rPr lang="en-US" dirty="0" smtClean="0"/>
              <a:t>Add Infant View</a:t>
            </a:r>
            <a:endParaRPr lang="en-US" dirty="0"/>
          </a:p>
        </p:txBody>
      </p:sp>
      <p:pic>
        <p:nvPicPr>
          <p:cNvPr id="3" name="Picture 2" descr="iOS Simulator Screen shot May 1, 2013 10.35.04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0200" y="1600200"/>
            <a:ext cx="3454400" cy="5181600"/>
          </a:xfrm>
          <a:prstGeom prst="rect">
            <a:avLst/>
          </a:prstGeom>
        </p:spPr>
      </p:pic>
    </p:spTree>
    <p:extLst>
      <p:ext uri="{BB962C8B-B14F-4D97-AF65-F5344CB8AC3E}">
        <p14:creationId xmlns:p14="http://schemas.microsoft.com/office/powerpoint/2010/main" val="13128829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369332"/>
          </a:xfrm>
          <a:prstGeom prst="rect">
            <a:avLst/>
          </a:prstGeom>
          <a:noFill/>
        </p:spPr>
        <p:txBody>
          <a:bodyPr wrap="square" rtlCol="0">
            <a:spAutoFit/>
          </a:bodyPr>
          <a:lstStyle/>
          <a:p>
            <a:r>
              <a:rPr lang="en-US" dirty="0" smtClean="0"/>
              <a:t>Help View</a:t>
            </a:r>
            <a:endParaRPr lang="en-US" dirty="0"/>
          </a:p>
        </p:txBody>
      </p:sp>
      <p:pic>
        <p:nvPicPr>
          <p:cNvPr id="3" name="Picture 2" descr="iOS Simulator Screen shot May 1, 2013 10.34.25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400" y="1600200"/>
            <a:ext cx="3454400" cy="5181600"/>
          </a:xfrm>
          <a:prstGeom prst="rect">
            <a:avLst/>
          </a:prstGeom>
        </p:spPr>
      </p:pic>
    </p:spTree>
    <p:extLst>
      <p:ext uri="{BB962C8B-B14F-4D97-AF65-F5344CB8AC3E}">
        <p14:creationId xmlns:p14="http://schemas.microsoft.com/office/powerpoint/2010/main" val="30188944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066800" y="1676400"/>
            <a:ext cx="1295400" cy="923330"/>
          </a:xfrm>
          <a:prstGeom prst="rect">
            <a:avLst/>
          </a:prstGeom>
          <a:noFill/>
        </p:spPr>
        <p:txBody>
          <a:bodyPr wrap="square" rtlCol="0">
            <a:spAutoFit/>
          </a:bodyPr>
          <a:lstStyle/>
          <a:p>
            <a:r>
              <a:rPr lang="en-US" dirty="0" smtClean="0"/>
              <a:t>Email App Feedback Modal View</a:t>
            </a:r>
            <a:endParaRPr lang="en-US" dirty="0"/>
          </a:p>
        </p:txBody>
      </p:sp>
      <p:pic>
        <p:nvPicPr>
          <p:cNvPr id="4" name="Picture 3" descr="iOS Simulator Screen shot May 1, 2013 10.35.56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1800" y="1613220"/>
            <a:ext cx="3394920" cy="5092380"/>
          </a:xfrm>
          <a:prstGeom prst="rect">
            <a:avLst/>
          </a:prstGeom>
        </p:spPr>
      </p:pic>
    </p:spTree>
    <p:extLst>
      <p:ext uri="{BB962C8B-B14F-4D97-AF65-F5344CB8AC3E}">
        <p14:creationId xmlns:p14="http://schemas.microsoft.com/office/powerpoint/2010/main" val="3296703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iOS</a:t>
            </a:r>
            <a:r>
              <a:rPr lang="en-US" dirty="0" smtClean="0"/>
              <a:t>/Android Front-end Interfaces</a:t>
            </a:r>
            <a:endParaRPr lang="en-US" dirty="0"/>
          </a:p>
        </p:txBody>
      </p:sp>
      <p:sp>
        <p:nvSpPr>
          <p:cNvPr id="7" name="TextBox 6"/>
          <p:cNvSpPr txBox="1"/>
          <p:nvPr/>
        </p:nvSpPr>
        <p:spPr>
          <a:xfrm>
            <a:off x="152400" y="1600200"/>
            <a:ext cx="1295400" cy="646331"/>
          </a:xfrm>
          <a:prstGeom prst="rect">
            <a:avLst/>
          </a:prstGeom>
          <a:noFill/>
        </p:spPr>
        <p:txBody>
          <a:bodyPr wrap="square" rtlCol="0">
            <a:spAutoFit/>
          </a:bodyPr>
          <a:lstStyle/>
          <a:p>
            <a:r>
              <a:rPr lang="en-US" dirty="0" err="1" smtClean="0"/>
              <a:t>iOS</a:t>
            </a:r>
            <a:r>
              <a:rPr lang="en-US" dirty="0" smtClean="0"/>
              <a:t> Storyboard</a:t>
            </a:r>
            <a:endParaRPr lang="en-US" dirty="0"/>
          </a:p>
        </p:txBody>
      </p:sp>
      <p:pic>
        <p:nvPicPr>
          <p:cNvPr id="3" name="Picture 2" descr="Screen Shot 2013-05-01 at 10.38.30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1642868"/>
            <a:ext cx="7391400" cy="5062732"/>
          </a:xfrm>
          <a:prstGeom prst="rect">
            <a:avLst/>
          </a:prstGeom>
        </p:spPr>
      </p:pic>
    </p:spTree>
    <p:extLst>
      <p:ext uri="{BB962C8B-B14F-4D97-AF65-F5344CB8AC3E}">
        <p14:creationId xmlns:p14="http://schemas.microsoft.com/office/powerpoint/2010/main" val="15883804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iOS</a:t>
            </a:r>
            <a:r>
              <a:rPr lang="en-US" dirty="0" smtClean="0"/>
              <a:t>/Android Backend Interfaces</a:t>
            </a:r>
            <a:endParaRPr lang="en-US" dirty="0"/>
          </a:p>
        </p:txBody>
      </p:sp>
      <p:sp>
        <p:nvSpPr>
          <p:cNvPr id="6" name="TextBox 5"/>
          <p:cNvSpPr txBox="1"/>
          <p:nvPr/>
        </p:nvSpPr>
        <p:spPr>
          <a:xfrm>
            <a:off x="685800" y="2286000"/>
            <a:ext cx="7543800" cy="1477328"/>
          </a:xfrm>
          <a:prstGeom prst="rect">
            <a:avLst/>
          </a:prstGeom>
          <a:noFill/>
        </p:spPr>
        <p:txBody>
          <a:bodyPr wrap="square" rtlCol="0">
            <a:spAutoFit/>
          </a:bodyPr>
          <a:lstStyle/>
          <a:p>
            <a:pPr marL="285750" indent="-285750">
              <a:buFont typeface="Arial"/>
              <a:buChar char="•"/>
            </a:pPr>
            <a:r>
              <a:rPr lang="en-US" dirty="0"/>
              <a:t> </a:t>
            </a:r>
            <a:r>
              <a:rPr lang="en-US" dirty="0" smtClean="0"/>
              <a:t>All of the objectives for Design III have been met</a:t>
            </a:r>
          </a:p>
          <a:p>
            <a:pPr marL="285750" indent="-285750">
              <a:buFont typeface="Arial"/>
              <a:buChar char="•"/>
            </a:pPr>
            <a:endParaRPr lang="en-US" dirty="0" smtClean="0"/>
          </a:p>
          <a:p>
            <a:pPr marL="285750" indent="-285750">
              <a:buFont typeface="Arial"/>
              <a:buChar char="•"/>
            </a:pPr>
            <a:endParaRPr lang="en-US" dirty="0" smtClean="0"/>
          </a:p>
          <a:p>
            <a:pPr>
              <a:buFont typeface="Arial" pitchFamily="34" charset="0"/>
              <a:buChar char="•"/>
            </a:pPr>
            <a:endParaRPr lang="en-US" dirty="0" smtClean="0"/>
          </a:p>
          <a:p>
            <a:pPr>
              <a:buFont typeface="Arial" pitchFamily="34" charset="0"/>
              <a:buChar char="•"/>
            </a:pPr>
            <a:endParaRPr lang="en-US" dirty="0" smtClean="0"/>
          </a:p>
        </p:txBody>
      </p:sp>
    </p:spTree>
    <p:extLst>
      <p:ext uri="{BB962C8B-B14F-4D97-AF65-F5344CB8AC3E}">
        <p14:creationId xmlns:p14="http://schemas.microsoft.com/office/powerpoint/2010/main" val="26764730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r>
              <a:rPr lang="en-US" sz="3200" dirty="0" smtClean="0">
                <a:solidFill>
                  <a:schemeClr val="bg1"/>
                </a:solidFill>
              </a:rPr>
              <a:t>Human Tracking and Location: </a:t>
            </a:r>
            <a:r>
              <a:rPr lang="en-US" sz="3200" dirty="0" smtClean="0">
                <a:solidFill>
                  <a:schemeClr val="bg1"/>
                </a:solidFill>
              </a:rPr>
              <a:t>Login</a:t>
            </a:r>
            <a:endParaRPr lang="en-US" sz="3200" dirty="0">
              <a:solidFill>
                <a:schemeClr val="bg1"/>
              </a:solidFill>
            </a:endParaRPr>
          </a:p>
        </p:txBody>
      </p:sp>
      <p:pic>
        <p:nvPicPr>
          <p:cNvPr id="1026" name="Picture 2" descr="F:\screenshots\log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096013"/>
            <a:ext cx="7162800" cy="26659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Authorized User: Home</a:t>
            </a:r>
            <a:endParaRPr lang="en-US" sz="3200" dirty="0">
              <a:solidFill>
                <a:schemeClr val="bg1"/>
              </a:solidFill>
            </a:endParaRPr>
          </a:p>
        </p:txBody>
      </p:sp>
      <p:pic>
        <p:nvPicPr>
          <p:cNvPr id="2050" name="Picture 2" descr="F:\screenshots\mai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833197"/>
            <a:ext cx="7391400" cy="51916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Content</a:t>
            </a:r>
            <a:endParaRPr lang="en-US" dirty="0"/>
          </a:p>
        </p:txBody>
      </p:sp>
      <p:sp>
        <p:nvSpPr>
          <p:cNvPr id="4" name="Oval 3"/>
          <p:cNvSpPr/>
          <p:nvPr/>
        </p:nvSpPr>
        <p:spPr>
          <a:xfrm>
            <a:off x="914400" y="2743200"/>
            <a:ext cx="7924800" cy="4114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09700" y="3041227"/>
            <a:ext cx="6934200" cy="3383280"/>
          </a:xfrm>
          <a:prstGeom prst="rect">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p:cNvSpPr/>
          <p:nvPr/>
        </p:nvSpPr>
        <p:spPr>
          <a:xfrm>
            <a:off x="6781800" y="2971800"/>
            <a:ext cx="1386840" cy="1371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73880" y="4173220"/>
            <a:ext cx="264160" cy="13716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490460" y="3187700"/>
            <a:ext cx="858520" cy="6858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stCxn id="8" idx="1"/>
            <a:endCxn id="7" idx="3"/>
          </p:cNvCxnSpPr>
          <p:nvPr/>
        </p:nvCxnSpPr>
        <p:spPr>
          <a:xfrm flipH="1">
            <a:off x="4638040" y="3530600"/>
            <a:ext cx="2852420" cy="7112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endCxn id="8" idx="1"/>
          </p:cNvCxnSpPr>
          <p:nvPr/>
        </p:nvCxnSpPr>
        <p:spPr>
          <a:xfrm flipV="1">
            <a:off x="6629400" y="3530600"/>
            <a:ext cx="861060" cy="9652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2" idx="3"/>
            <a:endCxn id="6" idx="1"/>
          </p:cNvCxnSpPr>
          <p:nvPr/>
        </p:nvCxnSpPr>
        <p:spPr>
          <a:xfrm>
            <a:off x="4135120" y="2775466"/>
            <a:ext cx="2646680" cy="264914"/>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276600" y="2590800"/>
            <a:ext cx="858520" cy="369332"/>
          </a:xfrm>
          <a:prstGeom prst="rect">
            <a:avLst/>
          </a:prstGeom>
          <a:noFill/>
        </p:spPr>
        <p:txBody>
          <a:bodyPr wrap="square" rtlCol="0">
            <a:spAutoFit/>
          </a:bodyPr>
          <a:lstStyle/>
          <a:p>
            <a:pPr algn="r"/>
            <a:r>
              <a:rPr lang="en-US" dirty="0" smtClean="0">
                <a:solidFill>
                  <a:schemeClr val="bg1"/>
                </a:solidFill>
              </a:rPr>
              <a:t>Door</a:t>
            </a:r>
            <a:endParaRPr lang="en-US" dirty="0">
              <a:solidFill>
                <a:schemeClr val="bg1"/>
              </a:solidFill>
            </a:endParaRPr>
          </a:p>
        </p:txBody>
      </p:sp>
      <p:sp>
        <p:nvSpPr>
          <p:cNvPr id="13" name="TextBox 12"/>
          <p:cNvSpPr txBox="1"/>
          <p:nvPr/>
        </p:nvSpPr>
        <p:spPr>
          <a:xfrm>
            <a:off x="3413760" y="4929368"/>
            <a:ext cx="1849120" cy="646331"/>
          </a:xfrm>
          <a:prstGeom prst="rect">
            <a:avLst/>
          </a:prstGeom>
          <a:noFill/>
        </p:spPr>
        <p:txBody>
          <a:bodyPr wrap="square" rtlCol="0">
            <a:spAutoFit/>
          </a:bodyPr>
          <a:lstStyle/>
          <a:p>
            <a:pPr algn="r"/>
            <a:r>
              <a:rPr lang="en-US" dirty="0" smtClean="0">
                <a:solidFill>
                  <a:schemeClr val="bg1"/>
                </a:solidFill>
              </a:rPr>
              <a:t>RFID Reader Range</a:t>
            </a:r>
            <a:endParaRPr lang="en-US" dirty="0">
              <a:solidFill>
                <a:schemeClr val="bg1"/>
              </a:solidFill>
            </a:endParaRPr>
          </a:p>
        </p:txBody>
      </p:sp>
      <p:sp>
        <p:nvSpPr>
          <p:cNvPr id="14" name="TextBox 13"/>
          <p:cNvSpPr txBox="1"/>
          <p:nvPr/>
        </p:nvSpPr>
        <p:spPr>
          <a:xfrm>
            <a:off x="3337560" y="3830245"/>
            <a:ext cx="1849120" cy="369332"/>
          </a:xfrm>
          <a:prstGeom prst="rect">
            <a:avLst/>
          </a:prstGeom>
          <a:noFill/>
        </p:spPr>
        <p:txBody>
          <a:bodyPr wrap="square" rtlCol="0">
            <a:spAutoFit/>
          </a:bodyPr>
          <a:lstStyle/>
          <a:p>
            <a:pPr algn="r"/>
            <a:r>
              <a:rPr lang="en-US" dirty="0" smtClean="0">
                <a:solidFill>
                  <a:schemeClr val="bg1"/>
                </a:solidFill>
              </a:rPr>
              <a:t>RFID Reader</a:t>
            </a:r>
            <a:endParaRPr lang="en-US" dirty="0">
              <a:solidFill>
                <a:schemeClr val="bg1"/>
              </a:solidFill>
            </a:endParaRPr>
          </a:p>
        </p:txBody>
      </p:sp>
      <p:sp>
        <p:nvSpPr>
          <p:cNvPr id="15" name="TextBox 14"/>
          <p:cNvSpPr txBox="1"/>
          <p:nvPr/>
        </p:nvSpPr>
        <p:spPr>
          <a:xfrm>
            <a:off x="5775960" y="4566602"/>
            <a:ext cx="1849120" cy="2308324"/>
          </a:xfrm>
          <a:prstGeom prst="rect">
            <a:avLst/>
          </a:prstGeom>
          <a:noFill/>
        </p:spPr>
        <p:txBody>
          <a:bodyPr wrap="square" rtlCol="0">
            <a:spAutoFit/>
          </a:bodyPr>
          <a:lstStyle/>
          <a:p>
            <a:r>
              <a:rPr lang="en-US" dirty="0" smtClean="0">
                <a:solidFill>
                  <a:schemeClr val="bg1"/>
                </a:solidFill>
              </a:rPr>
              <a:t>Computer Terminal (GUI interface, wireless communication to apple/android phones, and email)</a:t>
            </a:r>
            <a:endParaRPr lang="en-US" dirty="0">
              <a:solidFill>
                <a:schemeClr val="bg1"/>
              </a:solidFill>
            </a:endParaRPr>
          </a:p>
        </p:txBody>
      </p:sp>
      <p:sp>
        <p:nvSpPr>
          <p:cNvPr id="16" name="Rectangle 15"/>
          <p:cNvSpPr/>
          <p:nvPr/>
        </p:nvSpPr>
        <p:spPr>
          <a:xfrm>
            <a:off x="1630680" y="5011420"/>
            <a:ext cx="264160" cy="13716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316480" y="4630420"/>
            <a:ext cx="264160" cy="13716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a:endCxn id="16" idx="3"/>
          </p:cNvCxnSpPr>
          <p:nvPr/>
        </p:nvCxnSpPr>
        <p:spPr>
          <a:xfrm flipH="1" flipV="1">
            <a:off x="1894840" y="5080000"/>
            <a:ext cx="695960" cy="9398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7" idx="2"/>
          </p:cNvCxnSpPr>
          <p:nvPr/>
        </p:nvCxnSpPr>
        <p:spPr>
          <a:xfrm flipH="1" flipV="1">
            <a:off x="2448560" y="4767580"/>
            <a:ext cx="142240" cy="125222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15440" y="6040045"/>
            <a:ext cx="2113280" cy="369332"/>
          </a:xfrm>
          <a:prstGeom prst="rect">
            <a:avLst/>
          </a:prstGeom>
          <a:noFill/>
        </p:spPr>
        <p:txBody>
          <a:bodyPr wrap="square" rtlCol="0">
            <a:spAutoFit/>
          </a:bodyPr>
          <a:lstStyle/>
          <a:p>
            <a:pPr algn="r"/>
            <a:r>
              <a:rPr lang="en-US" dirty="0" smtClean="0">
                <a:solidFill>
                  <a:schemeClr val="bg1"/>
                </a:solidFill>
              </a:rPr>
              <a:t>RFID wristbands</a:t>
            </a:r>
            <a:endParaRPr lang="en-US" dirty="0">
              <a:solidFill>
                <a:schemeClr val="bg1"/>
              </a:solidFill>
            </a:endParaRPr>
          </a:p>
        </p:txBody>
      </p:sp>
      <p:sp>
        <p:nvSpPr>
          <p:cNvPr id="21" name="Rectangle 20"/>
          <p:cNvSpPr/>
          <p:nvPr/>
        </p:nvSpPr>
        <p:spPr>
          <a:xfrm>
            <a:off x="1219200" y="2667000"/>
            <a:ext cx="594360" cy="41148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p:cNvCxnSpPr>
            <a:endCxn id="21" idx="2"/>
          </p:cNvCxnSpPr>
          <p:nvPr/>
        </p:nvCxnSpPr>
        <p:spPr>
          <a:xfrm flipH="1" flipV="1">
            <a:off x="1516380" y="3078480"/>
            <a:ext cx="548640" cy="48006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239520" y="3696289"/>
            <a:ext cx="2113280" cy="646331"/>
          </a:xfrm>
          <a:prstGeom prst="rect">
            <a:avLst/>
          </a:prstGeom>
          <a:noFill/>
        </p:spPr>
        <p:txBody>
          <a:bodyPr wrap="square" rtlCol="0">
            <a:spAutoFit/>
          </a:bodyPr>
          <a:lstStyle/>
          <a:p>
            <a:pPr algn="r"/>
            <a:r>
              <a:rPr lang="en-US" dirty="0" smtClean="0">
                <a:solidFill>
                  <a:schemeClr val="bg1"/>
                </a:solidFill>
              </a:rPr>
              <a:t>Caregiver smart phone</a:t>
            </a:r>
            <a:endParaRPr lang="en-US" dirty="0">
              <a:solidFill>
                <a:schemeClr val="bg1"/>
              </a:solidFill>
            </a:endParaRPr>
          </a:p>
        </p:txBody>
      </p:sp>
      <p:sp>
        <p:nvSpPr>
          <p:cNvPr id="24" name="TextBox 23"/>
          <p:cNvSpPr txBox="1"/>
          <p:nvPr/>
        </p:nvSpPr>
        <p:spPr>
          <a:xfrm rot="20761227">
            <a:off x="5674862" y="3273425"/>
            <a:ext cx="1386840" cy="646331"/>
          </a:xfrm>
          <a:prstGeom prst="rect">
            <a:avLst/>
          </a:prstGeom>
          <a:noFill/>
        </p:spPr>
        <p:txBody>
          <a:bodyPr wrap="square" rtlCol="0">
            <a:spAutoFit/>
          </a:bodyPr>
          <a:lstStyle/>
          <a:p>
            <a:r>
              <a:rPr lang="en-US" dirty="0" smtClean="0">
                <a:solidFill>
                  <a:schemeClr val="bg1"/>
                </a:solidFill>
              </a:rPr>
              <a:t>Ethernet interface</a:t>
            </a:r>
            <a:endParaRPr lang="en-US"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 Patient</a:t>
            </a:r>
            <a:endParaRPr lang="en-US" sz="3200" dirty="0">
              <a:solidFill>
                <a:schemeClr val="bg1"/>
              </a:solidFill>
            </a:endParaRPr>
          </a:p>
        </p:txBody>
      </p:sp>
      <p:pic>
        <p:nvPicPr>
          <p:cNvPr id="3074" name="Picture 2" descr="F:\screenshots\edit_patie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885989"/>
            <a:ext cx="8153400" cy="50860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 Guardian</a:t>
            </a:r>
            <a:endParaRPr lang="en-US" sz="3200" dirty="0">
              <a:solidFill>
                <a:schemeClr val="bg1"/>
              </a:solidFill>
            </a:endParaRPr>
          </a:p>
        </p:txBody>
      </p:sp>
      <p:pic>
        <p:nvPicPr>
          <p:cNvPr id="4098" name="Picture 2" descr="F:\screenshots\edit_guardia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953" y="1024254"/>
            <a:ext cx="7710094" cy="48094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Add/Remove Patient</a:t>
            </a:r>
            <a:endParaRPr lang="en-US" sz="3200" dirty="0">
              <a:solidFill>
                <a:schemeClr val="bg1"/>
              </a:solidFill>
            </a:endParaRPr>
          </a:p>
        </p:txBody>
      </p:sp>
      <p:pic>
        <p:nvPicPr>
          <p:cNvPr id="5122" name="Picture 2" descr="F:\screenshots\ar_patie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1066800"/>
            <a:ext cx="8458200" cy="52761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Add/Remove Guardian</a:t>
            </a:r>
            <a:endParaRPr lang="en-US" sz="3200" dirty="0">
              <a:solidFill>
                <a:schemeClr val="bg1"/>
              </a:solidFill>
            </a:endParaRPr>
          </a:p>
        </p:txBody>
      </p:sp>
      <p:pic>
        <p:nvPicPr>
          <p:cNvPr id="6146" name="Picture 2" descr="F:\screenshots\ar_guardia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073150"/>
            <a:ext cx="8229600" cy="51335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Add/Remove User</a:t>
            </a:r>
            <a:endParaRPr lang="en-US" sz="3200" dirty="0">
              <a:solidFill>
                <a:schemeClr val="bg1"/>
              </a:solidFill>
            </a:endParaRPr>
          </a:p>
        </p:txBody>
      </p:sp>
      <p:pic>
        <p:nvPicPr>
          <p:cNvPr id="7170" name="Picture 2" descr="F:\screenshots\ar_user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068" y="920153"/>
            <a:ext cx="8043863" cy="50176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Add User</a:t>
            </a:r>
            <a:endParaRPr lang="en-US" sz="3200" dirty="0">
              <a:solidFill>
                <a:schemeClr val="bg1"/>
              </a:solidFill>
            </a:endParaRPr>
          </a:p>
        </p:txBody>
      </p:sp>
      <p:pic>
        <p:nvPicPr>
          <p:cNvPr id="12290" name="Picture 2" descr="F:\screenshots\edit_us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371600"/>
            <a:ext cx="7696200" cy="48008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Change User Name</a:t>
            </a:r>
            <a:endParaRPr lang="en-US" sz="3200" dirty="0">
              <a:solidFill>
                <a:schemeClr val="bg1"/>
              </a:solidFill>
            </a:endParaRPr>
          </a:p>
        </p:txBody>
      </p:sp>
      <p:pic>
        <p:nvPicPr>
          <p:cNvPr id="8194" name="Picture 2" descr="F:\screenshots\change_usernam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561" y="864319"/>
            <a:ext cx="8222878" cy="51293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47800" y="228600"/>
            <a:ext cx="6553200" cy="584775"/>
          </a:xfrm>
          <a:prstGeom prst="rect">
            <a:avLst/>
          </a:prstGeom>
          <a:noFill/>
        </p:spPr>
        <p:txBody>
          <a:bodyPr wrap="square" rtlCol="0">
            <a:spAutoFit/>
          </a:bodyPr>
          <a:lstStyle/>
          <a:p>
            <a:pPr algn="ctr"/>
            <a:r>
              <a:rPr lang="en-US" sz="3200" dirty="0" smtClean="0">
                <a:solidFill>
                  <a:schemeClr val="bg1"/>
                </a:solidFill>
              </a:rPr>
              <a:t>Change Password</a:t>
            </a:r>
            <a:endParaRPr lang="en-US" sz="3200" dirty="0">
              <a:solidFill>
                <a:schemeClr val="bg1"/>
              </a:solidFill>
            </a:endParaRPr>
          </a:p>
        </p:txBody>
      </p:sp>
      <p:pic>
        <p:nvPicPr>
          <p:cNvPr id="9218" name="Picture 2" descr="F:\screenshots\change_passwor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279" y="1752600"/>
            <a:ext cx="8623442" cy="3505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295400" y="228600"/>
            <a:ext cx="6553200" cy="584775"/>
          </a:xfrm>
          <a:prstGeom prst="rect">
            <a:avLst/>
          </a:prstGeom>
          <a:noFill/>
        </p:spPr>
        <p:txBody>
          <a:bodyPr wrap="square" rtlCol="0">
            <a:spAutoFit/>
          </a:bodyPr>
          <a:lstStyle/>
          <a:p>
            <a:pPr algn="ctr"/>
            <a:r>
              <a:rPr lang="en-US" sz="3200" dirty="0" smtClean="0">
                <a:solidFill>
                  <a:schemeClr val="bg1"/>
                </a:solidFill>
              </a:rPr>
              <a:t>Clear Alerts</a:t>
            </a:r>
            <a:endParaRPr lang="en-US" sz="3200" dirty="0">
              <a:solidFill>
                <a:schemeClr val="bg1"/>
              </a:solidFill>
            </a:endParaRPr>
          </a:p>
        </p:txBody>
      </p:sp>
      <p:pic>
        <p:nvPicPr>
          <p:cNvPr id="10242" name="Picture 2" descr="F:\screenshots\clear_alert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028588"/>
            <a:ext cx="7696200" cy="4800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0673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 Remaining</a:t>
            </a:r>
            <a:endParaRPr lang="en-US" dirty="0"/>
          </a:p>
        </p:txBody>
      </p:sp>
      <p:sp>
        <p:nvSpPr>
          <p:cNvPr id="3" name="Text Placeholder 2"/>
          <p:cNvSpPr>
            <a:spLocks noGrp="1"/>
          </p:cNvSpPr>
          <p:nvPr>
            <p:ph type="body" idx="1"/>
          </p:nvPr>
        </p:nvSpPr>
        <p:spPr>
          <a:xfrm>
            <a:off x="762000" y="2819400"/>
            <a:ext cx="8022336" cy="3810000"/>
          </a:xfrm>
        </p:spPr>
        <p:txBody>
          <a:bodyPr/>
          <a:lstStyle/>
          <a:p>
            <a:pPr>
              <a:buFont typeface="Arial" pitchFamily="34" charset="0"/>
              <a:buChar char="•"/>
            </a:pPr>
            <a:r>
              <a:rPr lang="en-US" dirty="0" smtClean="0"/>
              <a:t>    Nothing from the design requirements.</a:t>
            </a:r>
          </a:p>
          <a:p>
            <a:pPr>
              <a:buFont typeface="Arial" pitchFamily="34" charset="0"/>
              <a:buChar char="•"/>
            </a:pPr>
            <a:endParaRPr lang="en-US" dirty="0" smtClean="0"/>
          </a:p>
          <a:p>
            <a:pPr>
              <a:buFont typeface="Arial" pitchFamily="34" charset="0"/>
              <a:buChar char="•"/>
            </a:pPr>
            <a:r>
              <a:rPr lang="en-US" dirty="0" smtClean="0"/>
              <a:t>    Ease of use features can be added to the phone applications, but        currently work as required.</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Considerations</a:t>
            </a:r>
            <a:endParaRPr lang="en-US" dirty="0"/>
          </a:p>
        </p:txBody>
      </p:sp>
      <p:sp>
        <p:nvSpPr>
          <p:cNvPr id="3" name="TextBox 2"/>
          <p:cNvSpPr txBox="1"/>
          <p:nvPr/>
        </p:nvSpPr>
        <p:spPr>
          <a:xfrm>
            <a:off x="457200" y="1676400"/>
            <a:ext cx="8305800" cy="4247317"/>
          </a:xfrm>
          <a:prstGeom prst="rect">
            <a:avLst/>
          </a:prstGeom>
          <a:noFill/>
        </p:spPr>
        <p:txBody>
          <a:bodyPr wrap="square" rtlCol="0">
            <a:spAutoFit/>
          </a:bodyPr>
          <a:lstStyle/>
          <a:p>
            <a:pPr marL="285750" indent="-285750">
              <a:buFont typeface="Arial"/>
              <a:buChar char="•"/>
            </a:pPr>
            <a:r>
              <a:rPr lang="en-US" dirty="0" smtClean="0"/>
              <a:t>In the world of security, a number of items drastically influence design considerations and methods, some more so than others.  In particular, the following were of the utmost importance, while others were factored in after these primary concerns were met.</a:t>
            </a:r>
          </a:p>
          <a:p>
            <a:pPr marL="285750" indent="-285750">
              <a:buFont typeface="Arial"/>
              <a:buChar char="•"/>
            </a:pPr>
            <a:endParaRPr lang="en-US" dirty="0" smtClean="0"/>
          </a:p>
          <a:p>
            <a:pPr marL="285750" indent="-285750">
              <a:buFont typeface="Arial"/>
              <a:buChar char="•"/>
            </a:pPr>
            <a:r>
              <a:rPr lang="en-US" dirty="0" smtClean="0"/>
              <a:t>Utmost Importance</a:t>
            </a:r>
          </a:p>
          <a:p>
            <a:pPr marL="742950" lvl="1" indent="-285750">
              <a:buFontTx/>
              <a:buChar char="-"/>
            </a:pPr>
            <a:r>
              <a:rPr lang="en-US" dirty="0" smtClean="0"/>
              <a:t>Tag interactions</a:t>
            </a:r>
          </a:p>
          <a:p>
            <a:pPr marL="742950" lvl="1" indent="-285750">
              <a:buFontTx/>
              <a:buChar char="-"/>
            </a:pPr>
            <a:r>
              <a:rPr lang="en-US" dirty="0" smtClean="0"/>
              <a:t>Reduction of false alarms</a:t>
            </a:r>
          </a:p>
          <a:p>
            <a:pPr marL="742950" lvl="1" indent="-285750">
              <a:buFontTx/>
              <a:buChar char="-"/>
            </a:pPr>
            <a:r>
              <a:rPr lang="en-US" dirty="0" smtClean="0"/>
              <a:t>Failure Mechanisms (system must fail safe)</a:t>
            </a:r>
          </a:p>
          <a:p>
            <a:endParaRPr lang="en-US" dirty="0" smtClean="0"/>
          </a:p>
          <a:p>
            <a:pPr marL="285750" indent="-285750">
              <a:buFont typeface="Arial"/>
              <a:buChar char="•"/>
            </a:pPr>
            <a:r>
              <a:rPr lang="en-US" dirty="0" smtClean="0"/>
              <a:t>Those considerations of secondary importance are as follows:</a:t>
            </a:r>
          </a:p>
          <a:p>
            <a:pPr marL="742950" lvl="1" indent="-285750">
              <a:buFontTx/>
              <a:buChar char="-"/>
            </a:pPr>
            <a:r>
              <a:rPr lang="en-US" dirty="0" smtClean="0"/>
              <a:t>Ease of use</a:t>
            </a:r>
          </a:p>
          <a:p>
            <a:pPr marL="742950" lvl="1" indent="-285750">
              <a:buFontTx/>
              <a:buChar char="-"/>
            </a:pPr>
            <a:r>
              <a:rPr lang="en-US" dirty="0" smtClean="0"/>
              <a:t>Product adaptability</a:t>
            </a:r>
            <a:endParaRPr lang="en-US" dirty="0"/>
          </a:p>
          <a:p>
            <a:pPr marL="742950" lvl="1" indent="-285750">
              <a:buFontTx/>
              <a:buChar char="-"/>
            </a:pPr>
            <a:r>
              <a:rPr lang="en-US" dirty="0"/>
              <a:t>Cost of expansion</a:t>
            </a:r>
          </a:p>
          <a:p>
            <a:pPr lvl="1"/>
            <a:endParaRPr lang="en-US"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sp>
        <p:nvSpPr>
          <p:cNvPr id="4" name="Text Placeholder 2"/>
          <p:cNvSpPr txBox="1">
            <a:spLocks/>
          </p:cNvSpPr>
          <p:nvPr/>
        </p:nvSpPr>
        <p:spPr>
          <a:xfrm>
            <a:off x="228600" y="1676400"/>
            <a:ext cx="8555736" cy="4876800"/>
          </a:xfrm>
          <a:prstGeom prst="rect">
            <a:avLst/>
          </a:prstGeom>
        </p:spPr>
        <p:txBody>
          <a:bodyPr vert="horz" lIns="54864" tIns="91440" rtlCol="0">
            <a:normAutofit fontScale="55000" lnSpcReduction="20000"/>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Total budget: $1000</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Purchases:</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RFID Reader</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$800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(substitute for “production” item due to price and immediate availability)</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RFID Tags:</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$40 - $90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(substitute for “production” item due to price and immediate availability)</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Computer to act as system server:</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$300 - $1000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Vir’s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old windows based laptop converted to Unix server for duration of design project)</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Android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smartphone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for app development:</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$70 - $600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(Adam’s phone)</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Arial" pitchFamily="34" charset="0"/>
              <a:buChar char="•"/>
              <a:tabLst/>
              <a:defRPr/>
            </a:pP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Iphone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smartphone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for app development:</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Retail:  $200 - $500</a:t>
            </a:r>
          </a:p>
          <a:p>
            <a:pPr marL="996696" marR="0" lvl="2" indent="-228600" algn="l" defTabSz="914400" rtl="0" eaLnBrk="1" fontAlgn="auto" latinLnBrk="0" hangingPunct="1">
              <a:lnSpc>
                <a:spcPct val="100000"/>
              </a:lnSpc>
              <a:spcBef>
                <a:spcPct val="20000"/>
              </a:spcBef>
              <a:spcAft>
                <a:spcPts val="0"/>
              </a:spcAft>
              <a:buClr>
                <a:schemeClr val="accent3"/>
              </a:buClr>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Acquired:  $0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Vir’s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phone</a:t>
            </a:r>
            <a:r>
              <a:rPr lang="en-US" sz="2400" dirty="0" smtClean="0"/>
              <a:t>)</a:t>
            </a:r>
          </a:p>
          <a:p>
            <a:pPr marL="731520" lvl="1" indent="-274320">
              <a:spcBef>
                <a:spcPct val="20000"/>
              </a:spcBef>
              <a:buClr>
                <a:schemeClr val="accent2"/>
              </a:buClr>
              <a:buSzPct val="90000"/>
              <a:buFont typeface="Arial" pitchFamily="34" charset="0"/>
              <a:buChar char="•"/>
              <a:defRPr/>
            </a:pPr>
            <a:r>
              <a:rPr lang="en-US" sz="2800" dirty="0" err="1" smtClean="0"/>
              <a:t>Vir’s</a:t>
            </a:r>
            <a:r>
              <a:rPr lang="en-US" sz="2800" dirty="0" smtClean="0"/>
              <a:t> laptop cable lock</a:t>
            </a:r>
            <a:endParaRPr lang="en-US" sz="2800" dirty="0"/>
          </a:p>
          <a:p>
            <a:pPr marL="996696" lvl="2" indent="-228600">
              <a:spcBef>
                <a:spcPct val="20000"/>
              </a:spcBef>
              <a:buClr>
                <a:schemeClr val="accent3"/>
              </a:buClr>
              <a:buFont typeface="Arial" pitchFamily="34" charset="0"/>
              <a:buChar char="•"/>
              <a:defRPr/>
            </a:pPr>
            <a:r>
              <a:rPr lang="en-US" sz="2400" dirty="0"/>
              <a:t>Retail:  </a:t>
            </a:r>
            <a:r>
              <a:rPr lang="en-US" sz="2400" dirty="0" smtClean="0"/>
              <a:t>$25</a:t>
            </a:r>
            <a:endParaRPr lang="en-US" sz="2400" dirty="0"/>
          </a:p>
          <a:p>
            <a:pPr marL="996696" lvl="2" indent="-228600">
              <a:spcBef>
                <a:spcPct val="20000"/>
              </a:spcBef>
              <a:buClr>
                <a:schemeClr val="accent3"/>
              </a:buClr>
              <a:buFont typeface="Arial" pitchFamily="34" charset="0"/>
              <a:buChar char="•"/>
              <a:defRPr/>
            </a:pPr>
            <a:r>
              <a:rPr lang="en-US" sz="2400" dirty="0"/>
              <a:t>Acquired:  </a:t>
            </a:r>
            <a:r>
              <a:rPr lang="en-US" sz="2400" dirty="0" smtClean="0"/>
              <a:t>$25</a:t>
            </a:r>
          </a:p>
          <a:p>
            <a:pPr marL="438912" lvl="0" indent="-320040">
              <a:buClr>
                <a:schemeClr val="accent1"/>
              </a:buClr>
              <a:buSzPct val="80000"/>
              <a:buFont typeface="Arial" pitchFamily="34" charset="0"/>
              <a:buChar char="•"/>
              <a:defRPr/>
            </a:pPr>
            <a:r>
              <a:rPr lang="en-US" sz="3200" dirty="0" smtClean="0"/>
              <a:t>Budget Remaining: $975</a:t>
            </a:r>
            <a:endParaRPr lang="en-US" sz="32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txBox="1">
            <a:spLocks/>
          </p:cNvSpPr>
          <p:nvPr/>
        </p:nvSpPr>
        <p:spPr>
          <a:xfrm>
            <a:off x="304800" y="1600200"/>
            <a:ext cx="8458200" cy="5257800"/>
          </a:xfrm>
          <a:prstGeom prst="rect">
            <a:avLst/>
          </a:prstGeom>
        </p:spPr>
        <p:txBody>
          <a:bodyPr vert="horz" lIns="54864" tIns="91440" rtlCol="0">
            <a:normAutofit fontScale="62500" lnSpcReduction="20000"/>
          </a:bodyPr>
          <a:lstStyle/>
          <a:p>
            <a:pPr marL="690372" marR="0" lvl="0" indent="-571500" algn="l" defTabSz="914400" rtl="0" eaLnBrk="1" fontAlgn="auto" latinLnBrk="0" hangingPunct="1">
              <a:lnSpc>
                <a:spcPct val="120000"/>
              </a:lnSpc>
              <a:spcBef>
                <a:spcPts val="0"/>
              </a:spcBef>
              <a:spcAft>
                <a:spcPts val="0"/>
              </a:spcAft>
              <a:buSzPct val="80000"/>
              <a:buFont typeface="Arial"/>
              <a:buChar char="•"/>
              <a:tabLst/>
              <a:defRPr/>
            </a:pPr>
            <a:endParaRPr lang="en-US" sz="4000" b="1" dirty="0"/>
          </a:p>
          <a:p>
            <a:pPr marL="571500" lvl="0" indent="-571500">
              <a:buFont typeface="Arial"/>
              <a:buChar char="•"/>
            </a:pPr>
            <a:r>
              <a:rPr lang="en-US" sz="4000" dirty="0"/>
              <a:t>The project is a monitoring device utilizing RFID technology specifically designed for hospital nursery facilities to facilitate the accurate tracking of infants under their care at all times to prevent abductions/keep order. </a:t>
            </a:r>
            <a:endParaRPr lang="en-US" sz="4000" dirty="0" smtClean="0"/>
          </a:p>
          <a:p>
            <a:pPr marL="571500" lvl="0" indent="-571500">
              <a:buFont typeface="Arial"/>
              <a:buChar char="•"/>
            </a:pPr>
            <a:endParaRPr lang="en-US" sz="4000" dirty="0" smtClean="0"/>
          </a:p>
          <a:p>
            <a:pPr marL="571500" lvl="0" indent="-571500">
              <a:buFont typeface="Arial"/>
              <a:buChar char="•"/>
            </a:pPr>
            <a:r>
              <a:rPr lang="en-US" sz="4000" dirty="0" smtClean="0"/>
              <a:t>The </a:t>
            </a:r>
            <a:r>
              <a:rPr lang="en-US" sz="4000" dirty="0"/>
              <a:t>system communicates current information through a computer terminal GUI to one or multiple smart phones (</a:t>
            </a:r>
            <a:r>
              <a:rPr lang="en-US" sz="4000" dirty="0" err="1"/>
              <a:t>iOS</a:t>
            </a:r>
            <a:r>
              <a:rPr lang="en-US" sz="4000" dirty="0"/>
              <a:t>/Android) along with sending out automatic email notifications to registered addresses, and sounding alarms when triggered.  </a:t>
            </a:r>
            <a:endParaRPr lang="en-US" sz="4000" dirty="0" smtClean="0"/>
          </a:p>
          <a:p>
            <a:pPr marL="571500" lvl="0" indent="-571500">
              <a:buFont typeface="Arial"/>
              <a:buChar char="•"/>
            </a:pPr>
            <a:endParaRPr lang="en-US" sz="4000" dirty="0" smtClean="0"/>
          </a:p>
          <a:p>
            <a:pPr marL="571500" lvl="0" indent="-571500">
              <a:buFont typeface="Arial"/>
              <a:buChar char="•"/>
            </a:pPr>
            <a:r>
              <a:rPr lang="en-US" sz="4000" dirty="0" smtClean="0"/>
              <a:t>All requirements(below) have been fulfilled in the course of our design III work.</a:t>
            </a:r>
          </a:p>
          <a:p>
            <a:pPr marL="571500" lvl="0" indent="-571500">
              <a:buFont typeface="Arial"/>
              <a:buChar char="•"/>
            </a:pPr>
            <a:endParaRPr lang="en-US" sz="40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Failure Mechanisms</a:t>
            </a:r>
            <a:endParaRPr lang="en-US" dirty="0"/>
          </a:p>
        </p:txBody>
      </p:sp>
      <p:sp>
        <p:nvSpPr>
          <p:cNvPr id="3" name="TextBox 2"/>
          <p:cNvSpPr txBox="1"/>
          <p:nvPr/>
        </p:nvSpPr>
        <p:spPr>
          <a:xfrm>
            <a:off x="304800" y="1676400"/>
            <a:ext cx="8534400" cy="2862323"/>
          </a:xfrm>
          <a:prstGeom prst="rect">
            <a:avLst/>
          </a:prstGeom>
          <a:noFill/>
        </p:spPr>
        <p:txBody>
          <a:bodyPr wrap="square" rtlCol="0">
            <a:spAutoFit/>
          </a:bodyPr>
          <a:lstStyle/>
          <a:p>
            <a:pPr marL="285750" indent="-285750">
              <a:buFont typeface="Arial"/>
              <a:buChar char="•"/>
            </a:pPr>
            <a:r>
              <a:rPr lang="en-US" dirty="0" smtClean="0"/>
              <a:t>In a system designed for security, failing safe is of the utmost importance.</a:t>
            </a:r>
          </a:p>
          <a:p>
            <a:pPr>
              <a:buFont typeface="Arial" pitchFamily="34" charset="0"/>
              <a:buChar char="•"/>
            </a:pPr>
            <a:endParaRPr lang="en-US" dirty="0" smtClean="0"/>
          </a:p>
          <a:p>
            <a:pPr marL="285750" indent="-285750">
              <a:buFont typeface="Arial"/>
              <a:buChar char="•"/>
            </a:pPr>
            <a:r>
              <a:rPr lang="en-US" dirty="0" smtClean="0"/>
              <a:t>Thus, certain mechanisms were implemented to prevent system bypass.</a:t>
            </a:r>
          </a:p>
          <a:p>
            <a:pPr marL="285750" indent="-285750">
              <a:buFont typeface="Arial"/>
              <a:buChar char="•"/>
            </a:pPr>
            <a:endParaRPr lang="en-US" dirty="0" smtClean="0"/>
          </a:p>
          <a:p>
            <a:pPr marL="742950" lvl="1" indent="-285750">
              <a:buFontTx/>
              <a:buChar char="-"/>
            </a:pPr>
            <a:r>
              <a:rPr lang="en-US" dirty="0" smtClean="0"/>
              <a:t>Server is housed on a local machine to avoid loss of function due to loss of external network connection</a:t>
            </a:r>
          </a:p>
          <a:p>
            <a:pPr marL="742950" lvl="1" indent="-285750">
              <a:buFontTx/>
              <a:buChar char="-"/>
            </a:pPr>
            <a:r>
              <a:rPr lang="en-US" dirty="0" smtClean="0"/>
              <a:t>Closing of the program requires Administrative authorization</a:t>
            </a:r>
          </a:p>
          <a:p>
            <a:pPr marL="742950" lvl="1" indent="-285750">
              <a:buFontTx/>
              <a:buChar char="-"/>
            </a:pPr>
            <a:r>
              <a:rPr lang="en-US" dirty="0" smtClean="0"/>
              <a:t>Even if the external network connection to server is lost, only smartphone and remote interfaces are cut-off.  When this occurs, alerts will pop up upon failure to check server for scheduled information updates every x seconds.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Ease of Use</a:t>
            </a:r>
            <a:endParaRPr lang="en-US" dirty="0"/>
          </a:p>
        </p:txBody>
      </p:sp>
      <p:sp>
        <p:nvSpPr>
          <p:cNvPr id="3" name="TextBox 2"/>
          <p:cNvSpPr txBox="1"/>
          <p:nvPr/>
        </p:nvSpPr>
        <p:spPr>
          <a:xfrm>
            <a:off x="304800" y="1676400"/>
            <a:ext cx="8534400" cy="2308324"/>
          </a:xfrm>
          <a:prstGeom prst="rect">
            <a:avLst/>
          </a:prstGeom>
          <a:noFill/>
        </p:spPr>
        <p:txBody>
          <a:bodyPr wrap="square" rtlCol="0">
            <a:spAutoFit/>
          </a:bodyPr>
          <a:lstStyle/>
          <a:p>
            <a:pPr marL="285750" indent="-285750">
              <a:buFont typeface="Arial"/>
              <a:buChar char="•"/>
            </a:pPr>
            <a:r>
              <a:rPr lang="en-US" dirty="0" smtClean="0"/>
              <a:t>In a system meant for multiple target applications, the system’s ease of use will be one of its greatest appeals to a large number of potential users.</a:t>
            </a:r>
          </a:p>
          <a:p>
            <a:endParaRPr lang="en-US" dirty="0" smtClean="0"/>
          </a:p>
          <a:p>
            <a:pPr marL="285750" indent="-285750">
              <a:buFont typeface="Arial"/>
              <a:buChar char="•"/>
            </a:pPr>
            <a:r>
              <a:rPr lang="en-US" dirty="0" smtClean="0"/>
              <a:t>Keeping this in mind, the user interfaces, as you will see, have been designed such that a new user can become familiar enough with the system, and feel confident in their abilities in as few as 5 minutes, even without formal training.</a:t>
            </a:r>
          </a:p>
          <a:p>
            <a:pPr marL="285750" indent="-285750">
              <a:buFont typeface="Arial"/>
              <a:buChar char="•"/>
            </a:pPr>
            <a:endParaRPr lang="en-US" dirty="0" smtClean="0"/>
          </a:p>
          <a:p>
            <a:pPr marL="285750" indent="-285750">
              <a:buFont typeface="Arial"/>
              <a:buChar char="•"/>
            </a:pPr>
            <a:r>
              <a:rPr lang="en-US" dirty="0" smtClean="0"/>
              <a:t>Detailed button labels and streamlined windows all add to the system’s ease of use.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Product Adaptability</a:t>
            </a:r>
            <a:endParaRPr lang="en-US" dirty="0"/>
          </a:p>
        </p:txBody>
      </p:sp>
      <p:sp>
        <p:nvSpPr>
          <p:cNvPr id="3" name="TextBox 2"/>
          <p:cNvSpPr txBox="1"/>
          <p:nvPr/>
        </p:nvSpPr>
        <p:spPr>
          <a:xfrm>
            <a:off x="304800" y="1676400"/>
            <a:ext cx="8534400" cy="3139321"/>
          </a:xfrm>
          <a:prstGeom prst="rect">
            <a:avLst/>
          </a:prstGeom>
          <a:noFill/>
        </p:spPr>
        <p:txBody>
          <a:bodyPr wrap="square" rtlCol="0">
            <a:spAutoFit/>
          </a:bodyPr>
          <a:lstStyle/>
          <a:p>
            <a:pPr marL="285750" indent="-285750">
              <a:buFont typeface="Arial"/>
              <a:buChar char="•"/>
            </a:pPr>
            <a:r>
              <a:rPr lang="en-US" dirty="0" smtClean="0"/>
              <a:t>In a system designed for multiple target applications, the adaptability of the software and hardware to customer needs are among the product’s greatest selling points.</a:t>
            </a:r>
          </a:p>
          <a:p>
            <a:endParaRPr lang="en-US" dirty="0" smtClean="0"/>
          </a:p>
          <a:p>
            <a:pPr marL="285750" indent="-285750">
              <a:buFont typeface="Arial"/>
              <a:buChar char="•"/>
            </a:pPr>
            <a:r>
              <a:rPr lang="en-US" dirty="0" smtClean="0"/>
              <a:t>Button labels, window names, and additional security options, such as dual password alarm clears, can be reconfigured before shipment.</a:t>
            </a:r>
          </a:p>
          <a:p>
            <a:pPr marL="285750" indent="-285750">
              <a:buFont typeface="Arial"/>
              <a:buChar char="•"/>
            </a:pPr>
            <a:endParaRPr lang="en-US" dirty="0" smtClean="0"/>
          </a:p>
          <a:p>
            <a:pPr marL="285750" indent="-285750">
              <a:buFont typeface="Arial"/>
              <a:buChar char="•"/>
            </a:pPr>
            <a:r>
              <a:rPr lang="en-US" dirty="0" smtClean="0"/>
              <a:t>Back-end functionality and hardware commands can be recoded to accept alternate or multiple RFID readers.</a:t>
            </a:r>
          </a:p>
          <a:p>
            <a:endParaRPr lang="en-US" dirty="0"/>
          </a:p>
          <a:p>
            <a:pPr marL="285750" indent="-285750">
              <a:buFont typeface="Arial"/>
              <a:buChar char="•"/>
            </a:pPr>
            <a:r>
              <a:rPr lang="en-US" dirty="0" smtClean="0"/>
              <a:t>The types of RFID readers, and the alarm flag settings can also be reconfigured based on the customer’s needs.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65000"/>
              </a:schemeClr>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 Considerations: Cost of System Expansion</a:t>
            </a:r>
            <a:endParaRPr lang="en-US" dirty="0"/>
          </a:p>
        </p:txBody>
      </p:sp>
      <p:sp>
        <p:nvSpPr>
          <p:cNvPr id="3" name="TextBox 2"/>
          <p:cNvSpPr txBox="1"/>
          <p:nvPr/>
        </p:nvSpPr>
        <p:spPr>
          <a:xfrm>
            <a:off x="304800" y="1676400"/>
            <a:ext cx="8534400" cy="3416320"/>
          </a:xfrm>
          <a:prstGeom prst="rect">
            <a:avLst/>
          </a:prstGeom>
          <a:noFill/>
        </p:spPr>
        <p:txBody>
          <a:bodyPr wrap="square" rtlCol="0">
            <a:spAutoFit/>
          </a:bodyPr>
          <a:lstStyle/>
          <a:p>
            <a:pPr marL="285750" indent="-285750">
              <a:buFont typeface="Arial"/>
              <a:buChar char="•"/>
            </a:pPr>
            <a:r>
              <a:rPr lang="en-US" dirty="0" smtClean="0"/>
              <a:t>In a system designed for a number of applications, especially in areas such as healthcare where business expansion is likely, the cost of expanding a system such as this is critical in their considerations on whether this product will fit their needs.</a:t>
            </a:r>
          </a:p>
          <a:p>
            <a:endParaRPr lang="en-US" dirty="0" smtClean="0"/>
          </a:p>
          <a:p>
            <a:pPr marL="285750" indent="-285750">
              <a:buFont typeface="Arial"/>
              <a:buChar char="•"/>
            </a:pPr>
            <a:r>
              <a:rPr lang="en-US" dirty="0" smtClean="0"/>
              <a:t>With the ability of the system software to work with a number of RFID readers, the main cost of expansion would be the hardware itself (readers and corresponding tags), rather than rewriting all the interfaces as their modular nature lends itself well to expansion.</a:t>
            </a:r>
          </a:p>
          <a:p>
            <a:pPr marL="285750" indent="-285750">
              <a:buFont typeface="Arial"/>
              <a:buChar char="•"/>
            </a:pPr>
            <a:endParaRPr lang="en-US" dirty="0" smtClean="0"/>
          </a:p>
          <a:p>
            <a:pPr marL="285750" indent="-285750">
              <a:buFont typeface="Arial"/>
              <a:buChar char="•"/>
            </a:pPr>
            <a:r>
              <a:rPr lang="en-US" dirty="0" smtClean="0"/>
              <a:t>Due to this modular nature, purchasing an updated software package to work with the expanded hardware would be a minimal cost.</a:t>
            </a:r>
          </a:p>
          <a:p>
            <a:pPr>
              <a:buFont typeface="Arial" pitchFamily="34" charset="0"/>
              <a:buChar char="•"/>
            </a:pPr>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1297</TotalTime>
  <Words>2220</Words>
  <Application>Microsoft Office PowerPoint</Application>
  <PresentationFormat>On-screen Show (4:3)</PresentationFormat>
  <Paragraphs>257</Paragraphs>
  <Slides>51</Slides>
  <Notes>13</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Module</vt:lpstr>
      <vt:lpstr>Human Tracking and Location: Progress and Status Report</vt:lpstr>
      <vt:lpstr>Introduction</vt:lpstr>
      <vt:lpstr>Requirements (Status)</vt:lpstr>
      <vt:lpstr>Technical Content</vt:lpstr>
      <vt:lpstr>Design Considerations</vt:lpstr>
      <vt:lpstr>Design Considerations: Failure Mechanisms</vt:lpstr>
      <vt:lpstr>Design Considerations: Ease of Use</vt:lpstr>
      <vt:lpstr>Design Considerations: Product Adaptability</vt:lpstr>
      <vt:lpstr>Design Considerations: Cost of System Expansion</vt:lpstr>
      <vt:lpstr>Methods: Tag Interactions</vt:lpstr>
      <vt:lpstr>Methods: Reduction of False Alarms</vt:lpstr>
      <vt:lpstr>Concept Overview: Hardware</vt:lpstr>
      <vt:lpstr>Concept Overview: Software</vt:lpstr>
      <vt:lpstr>Concept Overview: Software</vt:lpstr>
      <vt:lpstr>Terminal Flow Chart</vt:lpstr>
      <vt:lpstr>Phone Flow Chart</vt:lpstr>
      <vt:lpstr>Proof of Concept Design</vt:lpstr>
      <vt:lpstr>Server Structure</vt:lpstr>
      <vt:lpstr>API/PHP function calls</vt:lpstr>
      <vt:lpstr>RFID Reader Backend Interfaces</vt:lpstr>
      <vt:lpstr>Terminal Backend Interfaces</vt:lpstr>
      <vt:lpstr>Project Status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Front-end Interfaces</vt:lpstr>
      <vt:lpstr>iOS/Android Backend Interfaces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Tasks Remaining</vt:lpstr>
      <vt:lpstr>Budget</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 Jacob H</dc:creator>
  <cp:lastModifiedBy>peter.hettwer</cp:lastModifiedBy>
  <cp:revision>84</cp:revision>
  <cp:lastPrinted>2013-05-02T15:20:19Z</cp:lastPrinted>
  <dcterms:created xsi:type="dcterms:W3CDTF">2012-11-14T23:28:03Z</dcterms:created>
  <dcterms:modified xsi:type="dcterms:W3CDTF">2013-05-02T15:23:54Z</dcterms:modified>
</cp:coreProperties>
</file>